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19.xml" ContentType="application/vnd.openxmlformats-officedocument.presentationml.notesSlide+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60" r:id="rId2"/>
    <p:sldMasterId id="2147483706" r:id="rId3"/>
  </p:sldMasterIdLst>
  <p:notesMasterIdLst>
    <p:notesMasterId r:id="rId38"/>
  </p:notesMasterIdLst>
  <p:sldIdLst>
    <p:sldId id="297" r:id="rId4"/>
    <p:sldId id="259" r:id="rId5"/>
    <p:sldId id="258" r:id="rId6"/>
    <p:sldId id="298" r:id="rId7"/>
    <p:sldId id="264" r:id="rId8"/>
    <p:sldId id="265" r:id="rId9"/>
    <p:sldId id="266" r:id="rId10"/>
    <p:sldId id="285" r:id="rId11"/>
    <p:sldId id="268" r:id="rId12"/>
    <p:sldId id="267" r:id="rId13"/>
    <p:sldId id="269" r:id="rId14"/>
    <p:sldId id="274" r:id="rId15"/>
    <p:sldId id="275" r:id="rId16"/>
    <p:sldId id="276" r:id="rId17"/>
    <p:sldId id="277" r:id="rId18"/>
    <p:sldId id="279" r:id="rId19"/>
    <p:sldId id="278" r:id="rId20"/>
    <p:sldId id="288" r:id="rId21"/>
    <p:sldId id="295" r:id="rId22"/>
    <p:sldId id="270" r:id="rId23"/>
    <p:sldId id="271" r:id="rId24"/>
    <p:sldId id="272" r:id="rId25"/>
    <p:sldId id="273" r:id="rId26"/>
    <p:sldId id="280" r:id="rId27"/>
    <p:sldId id="281" r:id="rId28"/>
    <p:sldId id="283" r:id="rId29"/>
    <p:sldId id="260" r:id="rId30"/>
    <p:sldId id="286" r:id="rId31"/>
    <p:sldId id="300" r:id="rId32"/>
    <p:sldId id="291" r:id="rId33"/>
    <p:sldId id="292" r:id="rId34"/>
    <p:sldId id="293" r:id="rId35"/>
    <p:sldId id="299" r:id="rId36"/>
    <p:sldId id="26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D2A487-FA6F-4F4A-95F7-F552101757C3}" v="6" dt="2022-03-22T13:50:20.225"/>
    <p1510:client id="{3084D1F8-CB9D-49C0-835B-D9389517E0BE}" v="1" dt="2022-03-22T13:30:17.2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80" d="100"/>
          <a:sy n="80" d="100"/>
        </p:scale>
        <p:origin x="42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presProps" Target="presProps.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tableStyles" Target="tableStyles.xml"/><Relationship Id="rId47" Type="http://schemas.openxmlformats.org/officeDocument/2006/relationships/customXml" Target="../customXml/item3.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viewProps" Target="viewProps.xml"/><Relationship Id="rId45" Type="http://schemas.openxmlformats.org/officeDocument/2006/relationships/customXml" Target="../customXml/item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microsoft.com/office/2015/10/relationships/revisionInfo" Target="revisionInfo.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microsoft.com/office/2016/11/relationships/changesInfo" Target="changesInfos/changesInfo1.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notesMaster" Target="notesMasters/notesMaster1.xml"/><Relationship Id="rId46" Type="http://schemas.openxmlformats.org/officeDocument/2006/relationships/customXml" Target="../customXml/item2.xml"/><Relationship Id="rId20" Type="http://schemas.openxmlformats.org/officeDocument/2006/relationships/slide" Target="slides/slide17.xml"/><Relationship Id="rId4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Margaret M" userId="1d6e39d4-98c2-44a3-b540-95f5ab88da51" providerId="ADAL" clId="{24D2A487-FA6F-4F4A-95F7-F552101757C3}"/>
    <pc:docChg chg="modSld">
      <pc:chgData name="Lynn, Margaret M" userId="1d6e39d4-98c2-44a3-b540-95f5ab88da51" providerId="ADAL" clId="{24D2A487-FA6F-4F4A-95F7-F552101757C3}" dt="2022-03-22T17:14:08.462" v="27" actId="20577"/>
      <pc:docMkLst>
        <pc:docMk/>
      </pc:docMkLst>
      <pc:sldChg chg="modTransition modAnim">
        <pc:chgData name="Lynn, Margaret M" userId="1d6e39d4-98c2-44a3-b540-95f5ab88da51" providerId="ADAL" clId="{24D2A487-FA6F-4F4A-95F7-F552101757C3}" dt="2022-03-22T13:44:27.568" v="3"/>
        <pc:sldMkLst>
          <pc:docMk/>
          <pc:sldMk cId="0" sldId="264"/>
        </pc:sldMkLst>
      </pc:sldChg>
      <pc:sldChg chg="modSp mod">
        <pc:chgData name="Lynn, Margaret M" userId="1d6e39d4-98c2-44a3-b540-95f5ab88da51" providerId="ADAL" clId="{24D2A487-FA6F-4F4A-95F7-F552101757C3}" dt="2022-03-22T17:13:24.174" v="8" actId="20577"/>
        <pc:sldMkLst>
          <pc:docMk/>
          <pc:sldMk cId="3737005276" sldId="286"/>
        </pc:sldMkLst>
        <pc:spChg chg="mod">
          <ac:chgData name="Lynn, Margaret M" userId="1d6e39d4-98c2-44a3-b540-95f5ab88da51" providerId="ADAL" clId="{24D2A487-FA6F-4F4A-95F7-F552101757C3}" dt="2022-03-22T17:13:24.174" v="8" actId="20577"/>
          <ac:spMkLst>
            <pc:docMk/>
            <pc:sldMk cId="3737005276" sldId="286"/>
            <ac:spMk id="2" creationId="{C922BF81-F9A9-4269-9AB8-CE8FD94F9E76}"/>
          </ac:spMkLst>
        </pc:spChg>
      </pc:sldChg>
      <pc:sldChg chg="modSp mod">
        <pc:chgData name="Lynn, Margaret M" userId="1d6e39d4-98c2-44a3-b540-95f5ab88da51" providerId="ADAL" clId="{24D2A487-FA6F-4F4A-95F7-F552101757C3}" dt="2022-03-22T17:13:56.286" v="19" actId="20577"/>
        <pc:sldMkLst>
          <pc:docMk/>
          <pc:sldMk cId="3952395002" sldId="293"/>
        </pc:sldMkLst>
        <pc:spChg chg="mod">
          <ac:chgData name="Lynn, Margaret M" userId="1d6e39d4-98c2-44a3-b540-95f5ab88da51" providerId="ADAL" clId="{24D2A487-FA6F-4F4A-95F7-F552101757C3}" dt="2022-03-22T17:13:56.286" v="19" actId="20577"/>
          <ac:spMkLst>
            <pc:docMk/>
            <pc:sldMk cId="3952395002" sldId="293"/>
            <ac:spMk id="3" creationId="{D28E1FD8-DC60-45A8-AD56-8D7CE6FB40E7}"/>
          </ac:spMkLst>
        </pc:spChg>
      </pc:sldChg>
      <pc:sldChg chg="modTransition">
        <pc:chgData name="Lynn, Margaret M" userId="1d6e39d4-98c2-44a3-b540-95f5ab88da51" providerId="ADAL" clId="{24D2A487-FA6F-4F4A-95F7-F552101757C3}" dt="2022-03-22T13:50:20.225" v="5"/>
        <pc:sldMkLst>
          <pc:docMk/>
          <pc:sldMk cId="1769638479" sldId="295"/>
        </pc:sldMkLst>
      </pc:sldChg>
      <pc:sldChg chg="modTransition">
        <pc:chgData name="Lynn, Margaret M" userId="1d6e39d4-98c2-44a3-b540-95f5ab88da51" providerId="ADAL" clId="{24D2A487-FA6F-4F4A-95F7-F552101757C3}" dt="2022-03-22T13:44:14.752" v="2"/>
        <pc:sldMkLst>
          <pc:docMk/>
          <pc:sldMk cId="2769053161" sldId="298"/>
        </pc:sldMkLst>
      </pc:sldChg>
      <pc:sldChg chg="modSp mod">
        <pc:chgData name="Lynn, Margaret M" userId="1d6e39d4-98c2-44a3-b540-95f5ab88da51" providerId="ADAL" clId="{24D2A487-FA6F-4F4A-95F7-F552101757C3}" dt="2022-03-22T17:14:08.462" v="27" actId="20577"/>
        <pc:sldMkLst>
          <pc:docMk/>
          <pc:sldMk cId="3221203495" sldId="299"/>
        </pc:sldMkLst>
        <pc:spChg chg="mod">
          <ac:chgData name="Lynn, Margaret M" userId="1d6e39d4-98c2-44a3-b540-95f5ab88da51" providerId="ADAL" clId="{24D2A487-FA6F-4F4A-95F7-F552101757C3}" dt="2022-03-22T17:14:08.462" v="27" actId="20577"/>
          <ac:spMkLst>
            <pc:docMk/>
            <pc:sldMk cId="3221203495" sldId="299"/>
            <ac:spMk id="3" creationId="{D28E1FD8-DC60-45A8-AD56-8D7CE6FB40E7}"/>
          </ac:spMkLst>
        </pc:spChg>
      </pc:sldChg>
      <pc:sldChg chg="modSp mod">
        <pc:chgData name="Lynn, Margaret M" userId="1d6e39d4-98c2-44a3-b540-95f5ab88da51" providerId="ADAL" clId="{24D2A487-FA6F-4F4A-95F7-F552101757C3}" dt="2022-03-22T17:13:34.032" v="11" actId="20577"/>
        <pc:sldMkLst>
          <pc:docMk/>
          <pc:sldMk cId="1213974088" sldId="300"/>
        </pc:sldMkLst>
        <pc:spChg chg="mod">
          <ac:chgData name="Lynn, Margaret M" userId="1d6e39d4-98c2-44a3-b540-95f5ab88da51" providerId="ADAL" clId="{24D2A487-FA6F-4F4A-95F7-F552101757C3}" dt="2022-03-22T17:13:34.032" v="11" actId="20577"/>
          <ac:spMkLst>
            <pc:docMk/>
            <pc:sldMk cId="1213974088" sldId="300"/>
            <ac:spMk id="2" creationId="{C922BF81-F9A9-4269-9AB8-CE8FD94F9E76}"/>
          </ac:spMkLst>
        </pc:sp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3.svg"/><Relationship Id="rId13" Type="http://schemas.openxmlformats.org/officeDocument/2006/relationships/image" Target="../media/image18.png"/><Relationship Id="rId3" Type="http://schemas.openxmlformats.org/officeDocument/2006/relationships/image" Target="../media/image8.png"/><Relationship Id="rId7" Type="http://schemas.openxmlformats.org/officeDocument/2006/relationships/image" Target="../media/image12.png"/><Relationship Id="rId12" Type="http://schemas.openxmlformats.org/officeDocument/2006/relationships/image" Target="../media/image17.sv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11" Type="http://schemas.openxmlformats.org/officeDocument/2006/relationships/image" Target="../media/image16.pn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 Id="rId1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75DA4-74D1-4741-87CB-2535BC5EC518}"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1B928B3-8032-4095-B95B-149E81851065}">
      <dgm:prSet custT="1"/>
      <dgm:spPr/>
      <dgm:t>
        <a:bodyPr/>
        <a:lstStyle/>
        <a:p>
          <a:pPr>
            <a:defRPr cap="all"/>
          </a:pPr>
          <a:r>
            <a:rPr lang="en-US" sz="1200" dirty="0">
              <a:latin typeface="Arial Black" panose="020B0A04020102020204" pitchFamily="34" charset="0"/>
            </a:rPr>
            <a:t>Study close-out visit </a:t>
          </a:r>
        </a:p>
      </dgm:t>
    </dgm:pt>
    <dgm:pt modelId="{1E0D801C-0C3C-47AB-84B0-1398B85F1F38}" type="parTrans" cxnId="{B174EBF8-966C-44B3-9270-86537C822A2C}">
      <dgm:prSet/>
      <dgm:spPr/>
      <dgm:t>
        <a:bodyPr/>
        <a:lstStyle/>
        <a:p>
          <a:endParaRPr lang="en-US"/>
        </a:p>
      </dgm:t>
    </dgm:pt>
    <dgm:pt modelId="{DA2CC51B-BAE2-4886-B03B-60096BF62FBB}" type="sibTrans" cxnId="{B174EBF8-966C-44B3-9270-86537C822A2C}">
      <dgm:prSet/>
      <dgm:spPr/>
      <dgm:t>
        <a:bodyPr/>
        <a:lstStyle/>
        <a:p>
          <a:endParaRPr lang="en-US"/>
        </a:p>
      </dgm:t>
    </dgm:pt>
    <dgm:pt modelId="{098E9156-1EED-4BB5-93CF-7422B43E04F2}">
      <dgm:prSet custT="1"/>
      <dgm:spPr/>
      <dgm:t>
        <a:bodyPr/>
        <a:lstStyle/>
        <a:p>
          <a:pPr>
            <a:defRPr cap="all"/>
          </a:pPr>
          <a:r>
            <a:rPr lang="en-US" sz="1200" dirty="0">
              <a:latin typeface="Arial Black" panose="020B0A04020102020204" pitchFamily="34" charset="0"/>
            </a:rPr>
            <a:t>Essential docs-verification </a:t>
          </a:r>
        </a:p>
      </dgm:t>
    </dgm:pt>
    <dgm:pt modelId="{B265FACC-8376-46BE-AC51-8F7B7C90C021}" type="parTrans" cxnId="{A3302BDD-8456-450A-A937-CCBD4696E589}">
      <dgm:prSet/>
      <dgm:spPr/>
      <dgm:t>
        <a:bodyPr/>
        <a:lstStyle/>
        <a:p>
          <a:endParaRPr lang="en-US"/>
        </a:p>
      </dgm:t>
    </dgm:pt>
    <dgm:pt modelId="{69F21150-AC39-438F-8B5D-FC7042E84F10}" type="sibTrans" cxnId="{A3302BDD-8456-450A-A937-CCBD4696E589}">
      <dgm:prSet/>
      <dgm:spPr/>
      <dgm:t>
        <a:bodyPr/>
        <a:lstStyle/>
        <a:p>
          <a:endParaRPr lang="en-US"/>
        </a:p>
      </dgm:t>
    </dgm:pt>
    <dgm:pt modelId="{E203DEFC-C3A0-4B7E-B610-9AB327A41F8B}">
      <dgm:prSet custT="1"/>
      <dgm:spPr/>
      <dgm:t>
        <a:bodyPr/>
        <a:lstStyle/>
        <a:p>
          <a:pPr>
            <a:defRPr cap="all"/>
          </a:pPr>
          <a:r>
            <a:rPr lang="en-US" sz="1200" dirty="0">
              <a:latin typeface="Arial Black" panose="020B0A04020102020204" pitchFamily="34" charset="0"/>
            </a:rPr>
            <a:t>Resolution of queries </a:t>
          </a:r>
        </a:p>
      </dgm:t>
    </dgm:pt>
    <dgm:pt modelId="{D6AB5B22-C42E-439C-B0C5-4DB757F7F526}" type="parTrans" cxnId="{86F0722D-8DB8-47E4-9816-11861F24024C}">
      <dgm:prSet/>
      <dgm:spPr/>
      <dgm:t>
        <a:bodyPr/>
        <a:lstStyle/>
        <a:p>
          <a:endParaRPr lang="en-US"/>
        </a:p>
      </dgm:t>
    </dgm:pt>
    <dgm:pt modelId="{9F8CCC8E-2157-4554-8719-E82A5523EDE8}" type="sibTrans" cxnId="{86F0722D-8DB8-47E4-9816-11861F24024C}">
      <dgm:prSet/>
      <dgm:spPr/>
      <dgm:t>
        <a:bodyPr/>
        <a:lstStyle/>
        <a:p>
          <a:endParaRPr lang="en-US"/>
        </a:p>
      </dgm:t>
    </dgm:pt>
    <dgm:pt modelId="{0C22703E-19A6-4C2B-92B4-B0348C6F7815}">
      <dgm:prSet custT="1"/>
      <dgm:spPr/>
      <dgm:t>
        <a:bodyPr/>
        <a:lstStyle/>
        <a:p>
          <a:pPr>
            <a:defRPr cap="all"/>
          </a:pPr>
          <a:r>
            <a:rPr lang="en-US" sz="1200" dirty="0">
              <a:latin typeface="Arial Black" panose="020B0A04020102020204" pitchFamily="34" charset="0"/>
            </a:rPr>
            <a:t>IP accountability </a:t>
          </a:r>
        </a:p>
      </dgm:t>
    </dgm:pt>
    <dgm:pt modelId="{2F0DE1CB-4F48-4969-84C8-8BF0CC06279F}" type="parTrans" cxnId="{5CDC9A8E-C20D-40B2-94F2-01177D82D628}">
      <dgm:prSet/>
      <dgm:spPr/>
      <dgm:t>
        <a:bodyPr/>
        <a:lstStyle/>
        <a:p>
          <a:endParaRPr lang="en-US"/>
        </a:p>
      </dgm:t>
    </dgm:pt>
    <dgm:pt modelId="{E631D343-6370-4CA8-84E3-D48A27E1BA71}" type="sibTrans" cxnId="{5CDC9A8E-C20D-40B2-94F2-01177D82D628}">
      <dgm:prSet/>
      <dgm:spPr/>
      <dgm:t>
        <a:bodyPr/>
        <a:lstStyle/>
        <a:p>
          <a:endParaRPr lang="en-US"/>
        </a:p>
      </dgm:t>
    </dgm:pt>
    <dgm:pt modelId="{89E0610F-1F07-4BE4-A447-FB3875B1339E}">
      <dgm:prSet custT="1"/>
      <dgm:spPr/>
      <dgm:t>
        <a:bodyPr/>
        <a:lstStyle/>
        <a:p>
          <a:pPr>
            <a:defRPr cap="all"/>
          </a:pPr>
          <a:r>
            <a:rPr lang="en-US" sz="1200" dirty="0">
              <a:latin typeface="Arial Black" panose="020B0A04020102020204" pitchFamily="34" charset="0"/>
            </a:rPr>
            <a:t>QA/QC </a:t>
          </a:r>
        </a:p>
      </dgm:t>
    </dgm:pt>
    <dgm:pt modelId="{54D115D8-D980-4C1A-B02B-5553966544C0}" type="parTrans" cxnId="{D428E789-CC3A-48E5-B1D0-F0E19D69B052}">
      <dgm:prSet/>
      <dgm:spPr/>
      <dgm:t>
        <a:bodyPr/>
        <a:lstStyle/>
        <a:p>
          <a:endParaRPr lang="en-US"/>
        </a:p>
      </dgm:t>
    </dgm:pt>
    <dgm:pt modelId="{A261E152-67A0-4005-A658-B79B813AFE43}" type="sibTrans" cxnId="{D428E789-CC3A-48E5-B1D0-F0E19D69B052}">
      <dgm:prSet/>
      <dgm:spPr/>
      <dgm:t>
        <a:bodyPr/>
        <a:lstStyle/>
        <a:p>
          <a:endParaRPr lang="en-US"/>
        </a:p>
      </dgm:t>
    </dgm:pt>
    <dgm:pt modelId="{24CE707B-6F4F-4D46-9F79-7B9A206FED8B}">
      <dgm:prSet custT="1"/>
      <dgm:spPr/>
      <dgm:t>
        <a:bodyPr/>
        <a:lstStyle/>
        <a:p>
          <a:pPr>
            <a:defRPr cap="all"/>
          </a:pPr>
          <a:r>
            <a:rPr lang="en-US" sz="1200" dirty="0">
              <a:latin typeface="Arial Black" panose="020B0A04020102020204" pitchFamily="34" charset="0"/>
            </a:rPr>
            <a:t>IRB closure submission- outcome letter to sponsor </a:t>
          </a:r>
        </a:p>
      </dgm:t>
    </dgm:pt>
    <dgm:pt modelId="{1E9DCC42-EA5A-433A-94CB-603905ADBA51}" type="parTrans" cxnId="{DB393303-4C87-4054-90E7-888686DD01E2}">
      <dgm:prSet/>
      <dgm:spPr/>
      <dgm:t>
        <a:bodyPr/>
        <a:lstStyle/>
        <a:p>
          <a:endParaRPr lang="en-US"/>
        </a:p>
      </dgm:t>
    </dgm:pt>
    <dgm:pt modelId="{5AE4D18D-2EEC-4BFD-94C3-88BE2F051A6A}" type="sibTrans" cxnId="{DB393303-4C87-4054-90E7-888686DD01E2}">
      <dgm:prSet/>
      <dgm:spPr/>
      <dgm:t>
        <a:bodyPr/>
        <a:lstStyle/>
        <a:p>
          <a:endParaRPr lang="en-US"/>
        </a:p>
      </dgm:t>
    </dgm:pt>
    <dgm:pt modelId="{D4A1574B-38D5-43E7-8C5F-C75DCDCEC7A1}">
      <dgm:prSet custT="1"/>
      <dgm:spPr/>
      <dgm:t>
        <a:bodyPr/>
        <a:lstStyle/>
        <a:p>
          <a:pPr>
            <a:defRPr cap="all"/>
          </a:pPr>
          <a:r>
            <a:rPr lang="en-US" sz="1200" dirty="0">
              <a:latin typeface="Arial Black" panose="020B0A04020102020204" pitchFamily="34" charset="0"/>
            </a:rPr>
            <a:t>Final report to clinicaltrials.gov if sponsor-investigator</a:t>
          </a:r>
        </a:p>
      </dgm:t>
    </dgm:pt>
    <dgm:pt modelId="{4DD12080-5BDC-47FA-9967-1E6B854045C7}" type="parTrans" cxnId="{280A0559-FDF6-4634-A702-FAD57196848E}">
      <dgm:prSet/>
      <dgm:spPr/>
      <dgm:t>
        <a:bodyPr/>
        <a:lstStyle/>
        <a:p>
          <a:endParaRPr lang="en-US"/>
        </a:p>
      </dgm:t>
    </dgm:pt>
    <dgm:pt modelId="{950E73A2-02BE-4B41-86C2-459692389CED}" type="sibTrans" cxnId="{280A0559-FDF6-4634-A702-FAD57196848E}">
      <dgm:prSet/>
      <dgm:spPr/>
      <dgm:t>
        <a:bodyPr/>
        <a:lstStyle/>
        <a:p>
          <a:endParaRPr lang="en-US"/>
        </a:p>
      </dgm:t>
    </dgm:pt>
    <dgm:pt modelId="{DBBA2A6B-A6D5-4AFC-BA82-DEEC33DFD044}" type="pres">
      <dgm:prSet presAssocID="{BD575DA4-74D1-4741-87CB-2535BC5EC518}" presName="root" presStyleCnt="0">
        <dgm:presLayoutVars>
          <dgm:dir/>
          <dgm:resizeHandles val="exact"/>
        </dgm:presLayoutVars>
      </dgm:prSet>
      <dgm:spPr/>
    </dgm:pt>
    <dgm:pt modelId="{F4A0ED14-B191-4685-BD2D-C0ABB95BE73B}" type="pres">
      <dgm:prSet presAssocID="{51B928B3-8032-4095-B95B-149E81851065}" presName="compNode" presStyleCnt="0"/>
      <dgm:spPr/>
    </dgm:pt>
    <dgm:pt modelId="{B4DF9003-39F3-4861-8FEF-632774F7BF8A}" type="pres">
      <dgm:prSet presAssocID="{51B928B3-8032-4095-B95B-149E81851065}" presName="iconBgRect" presStyleLbl="bgShp" presStyleIdx="0" presStyleCnt="7"/>
      <dgm:spPr/>
    </dgm:pt>
    <dgm:pt modelId="{C46129EC-18DE-4CE2-9001-63CD12C7EE3F}" type="pres">
      <dgm:prSet presAssocID="{51B928B3-8032-4095-B95B-149E8185106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raduation Cap"/>
        </a:ext>
      </dgm:extLst>
    </dgm:pt>
    <dgm:pt modelId="{B9B35D4B-249B-4D76-A505-4A661E002D33}" type="pres">
      <dgm:prSet presAssocID="{51B928B3-8032-4095-B95B-149E81851065}" presName="spaceRect" presStyleCnt="0"/>
      <dgm:spPr/>
    </dgm:pt>
    <dgm:pt modelId="{0F8FA9DB-F576-45C0-9252-DB7244955966}" type="pres">
      <dgm:prSet presAssocID="{51B928B3-8032-4095-B95B-149E81851065}" presName="textRect" presStyleLbl="revTx" presStyleIdx="0" presStyleCnt="7">
        <dgm:presLayoutVars>
          <dgm:chMax val="1"/>
          <dgm:chPref val="1"/>
        </dgm:presLayoutVars>
      </dgm:prSet>
      <dgm:spPr/>
    </dgm:pt>
    <dgm:pt modelId="{205E7694-4965-44EA-A64F-07CC4F7DEEA0}" type="pres">
      <dgm:prSet presAssocID="{DA2CC51B-BAE2-4886-B03B-60096BF62FBB}" presName="sibTrans" presStyleCnt="0"/>
      <dgm:spPr/>
    </dgm:pt>
    <dgm:pt modelId="{40E8B499-7A29-431B-888C-E753799F56A2}" type="pres">
      <dgm:prSet presAssocID="{098E9156-1EED-4BB5-93CF-7422B43E04F2}" presName="compNode" presStyleCnt="0"/>
      <dgm:spPr/>
    </dgm:pt>
    <dgm:pt modelId="{C7B6664E-D665-4C57-B964-224D2124A128}" type="pres">
      <dgm:prSet presAssocID="{098E9156-1EED-4BB5-93CF-7422B43E04F2}" presName="iconBgRect" presStyleLbl="bgShp" presStyleIdx="1" presStyleCnt="7"/>
      <dgm:spPr/>
    </dgm:pt>
    <dgm:pt modelId="{63B2B28C-7926-44B5-8B89-A54001FB573D}" type="pres">
      <dgm:prSet presAssocID="{098E9156-1EED-4BB5-93CF-7422B43E04F2}" presName="iconRect" presStyleLbl="node1" presStyleIdx="1"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ument"/>
        </a:ext>
      </dgm:extLst>
    </dgm:pt>
    <dgm:pt modelId="{A92C7057-F66D-4A7C-9726-0C7BC32E05BE}" type="pres">
      <dgm:prSet presAssocID="{098E9156-1EED-4BB5-93CF-7422B43E04F2}" presName="spaceRect" presStyleCnt="0"/>
      <dgm:spPr/>
    </dgm:pt>
    <dgm:pt modelId="{E20FC39D-3AA0-488D-A93E-1B5D67C2FB4B}" type="pres">
      <dgm:prSet presAssocID="{098E9156-1EED-4BB5-93CF-7422B43E04F2}" presName="textRect" presStyleLbl="revTx" presStyleIdx="1" presStyleCnt="7">
        <dgm:presLayoutVars>
          <dgm:chMax val="1"/>
          <dgm:chPref val="1"/>
        </dgm:presLayoutVars>
      </dgm:prSet>
      <dgm:spPr/>
    </dgm:pt>
    <dgm:pt modelId="{BC75DEBD-34D0-4FD9-8225-18E2212E661C}" type="pres">
      <dgm:prSet presAssocID="{69F21150-AC39-438F-8B5D-FC7042E84F10}" presName="sibTrans" presStyleCnt="0"/>
      <dgm:spPr/>
    </dgm:pt>
    <dgm:pt modelId="{B921D6A0-E295-482D-A40C-9B3ED57B35E6}" type="pres">
      <dgm:prSet presAssocID="{E203DEFC-C3A0-4B7E-B610-9AB327A41F8B}" presName="compNode" presStyleCnt="0"/>
      <dgm:spPr/>
    </dgm:pt>
    <dgm:pt modelId="{F24D2842-B86C-4A18-ABB6-EE8007019CBF}" type="pres">
      <dgm:prSet presAssocID="{E203DEFC-C3A0-4B7E-B610-9AB327A41F8B}" presName="iconBgRect" presStyleLbl="bgShp" presStyleIdx="2" presStyleCnt="7"/>
      <dgm:spPr/>
    </dgm:pt>
    <dgm:pt modelId="{3E165FF1-F73D-4FF1-B99B-45A3913DC470}" type="pres">
      <dgm:prSet presAssocID="{E203DEFC-C3A0-4B7E-B610-9AB327A41F8B}" presName="iconRect" presStyleLbl="node1" presStyleIdx="2"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lp"/>
        </a:ext>
      </dgm:extLst>
    </dgm:pt>
    <dgm:pt modelId="{30BFC107-4817-4AC6-8F9F-24A1A2215C8C}" type="pres">
      <dgm:prSet presAssocID="{E203DEFC-C3A0-4B7E-B610-9AB327A41F8B}" presName="spaceRect" presStyleCnt="0"/>
      <dgm:spPr/>
    </dgm:pt>
    <dgm:pt modelId="{4D9A60BB-A66C-4747-9D84-A41E373C31E3}" type="pres">
      <dgm:prSet presAssocID="{E203DEFC-C3A0-4B7E-B610-9AB327A41F8B}" presName="textRect" presStyleLbl="revTx" presStyleIdx="2" presStyleCnt="7">
        <dgm:presLayoutVars>
          <dgm:chMax val="1"/>
          <dgm:chPref val="1"/>
        </dgm:presLayoutVars>
      </dgm:prSet>
      <dgm:spPr/>
    </dgm:pt>
    <dgm:pt modelId="{9F1AB858-38FD-4808-9DE0-AFEF944D27E4}" type="pres">
      <dgm:prSet presAssocID="{9F8CCC8E-2157-4554-8719-E82A5523EDE8}" presName="sibTrans" presStyleCnt="0"/>
      <dgm:spPr/>
    </dgm:pt>
    <dgm:pt modelId="{61C03369-FCFF-44B2-87DE-E8FC34366D45}" type="pres">
      <dgm:prSet presAssocID="{0C22703E-19A6-4C2B-92B4-B0348C6F7815}" presName="compNode" presStyleCnt="0"/>
      <dgm:spPr/>
    </dgm:pt>
    <dgm:pt modelId="{39390FB7-27BA-4F69-81F5-4279AE0E4947}" type="pres">
      <dgm:prSet presAssocID="{0C22703E-19A6-4C2B-92B4-B0348C6F7815}" presName="iconBgRect" presStyleLbl="bgShp" presStyleIdx="3" presStyleCnt="7"/>
      <dgm:spPr/>
    </dgm:pt>
    <dgm:pt modelId="{B564157F-5DA1-4D20-9DAE-048697927FA0}" type="pres">
      <dgm:prSet presAssocID="{0C22703E-19A6-4C2B-92B4-B0348C6F7815}" presName="iconRect" presStyleLbl="node1" presStyleIdx="3"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30D64307-A073-451D-A8B3-CE5C91C2E1F2}" type="pres">
      <dgm:prSet presAssocID="{0C22703E-19A6-4C2B-92B4-B0348C6F7815}" presName="spaceRect" presStyleCnt="0"/>
      <dgm:spPr/>
    </dgm:pt>
    <dgm:pt modelId="{542B3EF0-2B49-43CB-8F02-490EDB607808}" type="pres">
      <dgm:prSet presAssocID="{0C22703E-19A6-4C2B-92B4-B0348C6F7815}" presName="textRect" presStyleLbl="revTx" presStyleIdx="3" presStyleCnt="7" custScaleX="130283">
        <dgm:presLayoutVars>
          <dgm:chMax val="1"/>
          <dgm:chPref val="1"/>
        </dgm:presLayoutVars>
      </dgm:prSet>
      <dgm:spPr/>
    </dgm:pt>
    <dgm:pt modelId="{032D4208-3632-42EE-8DA7-A0B3A3671D88}" type="pres">
      <dgm:prSet presAssocID="{E631D343-6370-4CA8-84E3-D48A27E1BA71}" presName="sibTrans" presStyleCnt="0"/>
      <dgm:spPr/>
    </dgm:pt>
    <dgm:pt modelId="{78949B42-62D8-4728-B7C0-5DBA29B174A3}" type="pres">
      <dgm:prSet presAssocID="{89E0610F-1F07-4BE4-A447-FB3875B1339E}" presName="compNode" presStyleCnt="0"/>
      <dgm:spPr/>
    </dgm:pt>
    <dgm:pt modelId="{DDB5921B-3470-4389-87BB-5509F960AAB2}" type="pres">
      <dgm:prSet presAssocID="{89E0610F-1F07-4BE4-A447-FB3875B1339E}" presName="iconBgRect" presStyleLbl="bgShp" presStyleIdx="4" presStyleCnt="7"/>
      <dgm:spPr/>
    </dgm:pt>
    <dgm:pt modelId="{DC3B1F38-A0DD-4EED-ABBF-7A60D75D2FBB}" type="pres">
      <dgm:prSet presAssocID="{89E0610F-1F07-4BE4-A447-FB3875B1339E}" presName="iconRect" presStyleLbl="node1" presStyleIdx="4"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User"/>
        </a:ext>
      </dgm:extLst>
    </dgm:pt>
    <dgm:pt modelId="{949C1EDA-B897-49E7-A389-9CDF88761E8B}" type="pres">
      <dgm:prSet presAssocID="{89E0610F-1F07-4BE4-A447-FB3875B1339E}" presName="spaceRect" presStyleCnt="0"/>
      <dgm:spPr/>
    </dgm:pt>
    <dgm:pt modelId="{05E690B7-8872-48F9-A660-CC4A5DF44F1C}" type="pres">
      <dgm:prSet presAssocID="{89E0610F-1F07-4BE4-A447-FB3875B1339E}" presName="textRect" presStyleLbl="revTx" presStyleIdx="4" presStyleCnt="7">
        <dgm:presLayoutVars>
          <dgm:chMax val="1"/>
          <dgm:chPref val="1"/>
        </dgm:presLayoutVars>
      </dgm:prSet>
      <dgm:spPr/>
    </dgm:pt>
    <dgm:pt modelId="{39761886-8BEA-4CB8-8D3F-F442E4A4D02E}" type="pres">
      <dgm:prSet presAssocID="{A261E152-67A0-4005-A658-B79B813AFE43}" presName="sibTrans" presStyleCnt="0"/>
      <dgm:spPr/>
    </dgm:pt>
    <dgm:pt modelId="{5E803BBD-62DC-4A92-91F2-C868AF449E18}" type="pres">
      <dgm:prSet presAssocID="{24CE707B-6F4F-4D46-9F79-7B9A206FED8B}" presName="compNode" presStyleCnt="0"/>
      <dgm:spPr/>
    </dgm:pt>
    <dgm:pt modelId="{E4B0A9A3-DE05-4323-86B7-33BC2A6937DE}" type="pres">
      <dgm:prSet presAssocID="{24CE707B-6F4F-4D46-9F79-7B9A206FED8B}" presName="iconBgRect" presStyleLbl="bgShp" presStyleIdx="5" presStyleCnt="7"/>
      <dgm:spPr/>
    </dgm:pt>
    <dgm:pt modelId="{F069D63E-A7E9-4F26-A2CB-9366D9FD8091}" type="pres">
      <dgm:prSet presAssocID="{24CE707B-6F4F-4D46-9F79-7B9A206FED8B}" presName="iconRect" presStyleLbl="node1" presStyleIdx="5"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envelope"/>
        </a:ext>
      </dgm:extLst>
    </dgm:pt>
    <dgm:pt modelId="{E94A26F1-33E7-4708-8A94-EB79B3C4FD47}" type="pres">
      <dgm:prSet presAssocID="{24CE707B-6F4F-4D46-9F79-7B9A206FED8B}" presName="spaceRect" presStyleCnt="0"/>
      <dgm:spPr/>
    </dgm:pt>
    <dgm:pt modelId="{6C801470-84EA-413A-95B4-2FD3946A1F43}" type="pres">
      <dgm:prSet presAssocID="{24CE707B-6F4F-4D46-9F79-7B9A206FED8B}" presName="textRect" presStyleLbl="revTx" presStyleIdx="5" presStyleCnt="7">
        <dgm:presLayoutVars>
          <dgm:chMax val="1"/>
          <dgm:chPref val="1"/>
        </dgm:presLayoutVars>
      </dgm:prSet>
      <dgm:spPr/>
    </dgm:pt>
    <dgm:pt modelId="{E79FDED9-C908-47B2-AF7E-A798234F7190}" type="pres">
      <dgm:prSet presAssocID="{5AE4D18D-2EEC-4BFD-94C3-88BE2F051A6A}" presName="sibTrans" presStyleCnt="0"/>
      <dgm:spPr/>
    </dgm:pt>
    <dgm:pt modelId="{7B576094-0BD0-4D0E-9692-AF6AF4535B1C}" type="pres">
      <dgm:prSet presAssocID="{D4A1574B-38D5-43E7-8C5F-C75DCDCEC7A1}" presName="compNode" presStyleCnt="0"/>
      <dgm:spPr/>
    </dgm:pt>
    <dgm:pt modelId="{AAB06F8F-5874-482A-BB5E-C9A18811F08E}" type="pres">
      <dgm:prSet presAssocID="{D4A1574B-38D5-43E7-8C5F-C75DCDCEC7A1}" presName="iconBgRect" presStyleLbl="bgShp" presStyleIdx="6" presStyleCnt="7"/>
      <dgm:spPr/>
    </dgm:pt>
    <dgm:pt modelId="{DC2A0F5E-D3BD-400B-9F5F-C33B02B18A2E}" type="pres">
      <dgm:prSet presAssocID="{D4A1574B-38D5-43E7-8C5F-C75DCDCEC7A1}" presName="iconRect" presStyleLbl="node1" presStyleIdx="6" presStyleCnt="7"/>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Marker"/>
        </a:ext>
      </dgm:extLst>
    </dgm:pt>
    <dgm:pt modelId="{2695D44D-077E-46A5-B63E-D152A899A77C}" type="pres">
      <dgm:prSet presAssocID="{D4A1574B-38D5-43E7-8C5F-C75DCDCEC7A1}" presName="spaceRect" presStyleCnt="0"/>
      <dgm:spPr/>
    </dgm:pt>
    <dgm:pt modelId="{A5F265CA-0DA6-4539-96AB-46D3F6670952}" type="pres">
      <dgm:prSet presAssocID="{D4A1574B-38D5-43E7-8C5F-C75DCDCEC7A1}" presName="textRect" presStyleLbl="revTx" presStyleIdx="6" presStyleCnt="7" custScaleX="136769">
        <dgm:presLayoutVars>
          <dgm:chMax val="1"/>
          <dgm:chPref val="1"/>
        </dgm:presLayoutVars>
      </dgm:prSet>
      <dgm:spPr/>
    </dgm:pt>
  </dgm:ptLst>
  <dgm:cxnLst>
    <dgm:cxn modelId="{DB393303-4C87-4054-90E7-888686DD01E2}" srcId="{BD575DA4-74D1-4741-87CB-2535BC5EC518}" destId="{24CE707B-6F4F-4D46-9F79-7B9A206FED8B}" srcOrd="5" destOrd="0" parTransId="{1E9DCC42-EA5A-433A-94CB-603905ADBA51}" sibTransId="{5AE4D18D-2EEC-4BFD-94C3-88BE2F051A6A}"/>
    <dgm:cxn modelId="{99530E0F-75C8-4DBA-A426-0E7BC170D2FA}" type="presOf" srcId="{098E9156-1EED-4BB5-93CF-7422B43E04F2}" destId="{E20FC39D-3AA0-488D-A93E-1B5D67C2FB4B}" srcOrd="0" destOrd="0" presId="urn:microsoft.com/office/officeart/2018/5/layout/IconCircleLabelList"/>
    <dgm:cxn modelId="{21AA9B2A-36CA-4FC6-86CA-3446B3364DE8}" type="presOf" srcId="{24CE707B-6F4F-4D46-9F79-7B9A206FED8B}" destId="{6C801470-84EA-413A-95B4-2FD3946A1F43}" srcOrd="0" destOrd="0" presId="urn:microsoft.com/office/officeart/2018/5/layout/IconCircleLabelList"/>
    <dgm:cxn modelId="{86F0722D-8DB8-47E4-9816-11861F24024C}" srcId="{BD575DA4-74D1-4741-87CB-2535BC5EC518}" destId="{E203DEFC-C3A0-4B7E-B610-9AB327A41F8B}" srcOrd="2" destOrd="0" parTransId="{D6AB5B22-C42E-439C-B0C5-4DB757F7F526}" sibTransId="{9F8CCC8E-2157-4554-8719-E82A5523EDE8}"/>
    <dgm:cxn modelId="{CC449841-01CD-4970-A7BF-78FA5B6FEDC6}" type="presOf" srcId="{89E0610F-1F07-4BE4-A447-FB3875B1339E}" destId="{05E690B7-8872-48F9-A660-CC4A5DF44F1C}" srcOrd="0" destOrd="0" presId="urn:microsoft.com/office/officeart/2018/5/layout/IconCircleLabelList"/>
    <dgm:cxn modelId="{B786EE68-25A4-44AE-A2F4-7FBBE28C90FD}" type="presOf" srcId="{E203DEFC-C3A0-4B7E-B610-9AB327A41F8B}" destId="{4D9A60BB-A66C-4747-9D84-A41E373C31E3}" srcOrd="0" destOrd="0" presId="urn:microsoft.com/office/officeart/2018/5/layout/IconCircleLabelList"/>
    <dgm:cxn modelId="{B1047755-528D-4F49-AD21-995BCD8B1F8C}" type="presOf" srcId="{D4A1574B-38D5-43E7-8C5F-C75DCDCEC7A1}" destId="{A5F265CA-0DA6-4539-96AB-46D3F6670952}" srcOrd="0" destOrd="0" presId="urn:microsoft.com/office/officeart/2018/5/layout/IconCircleLabelList"/>
    <dgm:cxn modelId="{280A0559-FDF6-4634-A702-FAD57196848E}" srcId="{BD575DA4-74D1-4741-87CB-2535BC5EC518}" destId="{D4A1574B-38D5-43E7-8C5F-C75DCDCEC7A1}" srcOrd="6" destOrd="0" parTransId="{4DD12080-5BDC-47FA-9967-1E6B854045C7}" sibTransId="{950E73A2-02BE-4B41-86C2-459692389CED}"/>
    <dgm:cxn modelId="{D428E789-CC3A-48E5-B1D0-F0E19D69B052}" srcId="{BD575DA4-74D1-4741-87CB-2535BC5EC518}" destId="{89E0610F-1F07-4BE4-A447-FB3875B1339E}" srcOrd="4" destOrd="0" parTransId="{54D115D8-D980-4C1A-B02B-5553966544C0}" sibTransId="{A261E152-67A0-4005-A658-B79B813AFE43}"/>
    <dgm:cxn modelId="{5CDC9A8E-C20D-40B2-94F2-01177D82D628}" srcId="{BD575DA4-74D1-4741-87CB-2535BC5EC518}" destId="{0C22703E-19A6-4C2B-92B4-B0348C6F7815}" srcOrd="3" destOrd="0" parTransId="{2F0DE1CB-4F48-4969-84C8-8BF0CC06279F}" sibTransId="{E631D343-6370-4CA8-84E3-D48A27E1BA71}"/>
    <dgm:cxn modelId="{5E17D79E-BBA3-4494-9F2C-536EE49FF3CE}" type="presOf" srcId="{BD575DA4-74D1-4741-87CB-2535BC5EC518}" destId="{DBBA2A6B-A6D5-4AFC-BA82-DEEC33DFD044}" srcOrd="0" destOrd="0" presId="urn:microsoft.com/office/officeart/2018/5/layout/IconCircleLabelList"/>
    <dgm:cxn modelId="{A3302BDD-8456-450A-A937-CCBD4696E589}" srcId="{BD575DA4-74D1-4741-87CB-2535BC5EC518}" destId="{098E9156-1EED-4BB5-93CF-7422B43E04F2}" srcOrd="1" destOrd="0" parTransId="{B265FACC-8376-46BE-AC51-8F7B7C90C021}" sibTransId="{69F21150-AC39-438F-8B5D-FC7042E84F10}"/>
    <dgm:cxn modelId="{0DE97BE0-AC19-4C09-B002-5D4AEBDE1BD8}" type="presOf" srcId="{0C22703E-19A6-4C2B-92B4-B0348C6F7815}" destId="{542B3EF0-2B49-43CB-8F02-490EDB607808}" srcOrd="0" destOrd="0" presId="urn:microsoft.com/office/officeart/2018/5/layout/IconCircleLabelList"/>
    <dgm:cxn modelId="{B174EBF8-966C-44B3-9270-86537C822A2C}" srcId="{BD575DA4-74D1-4741-87CB-2535BC5EC518}" destId="{51B928B3-8032-4095-B95B-149E81851065}" srcOrd="0" destOrd="0" parTransId="{1E0D801C-0C3C-47AB-84B0-1398B85F1F38}" sibTransId="{DA2CC51B-BAE2-4886-B03B-60096BF62FBB}"/>
    <dgm:cxn modelId="{4B9BA2FB-E88C-403E-926F-1CE741BD3D52}" type="presOf" srcId="{51B928B3-8032-4095-B95B-149E81851065}" destId="{0F8FA9DB-F576-45C0-9252-DB7244955966}" srcOrd="0" destOrd="0" presId="urn:microsoft.com/office/officeart/2018/5/layout/IconCircleLabelList"/>
    <dgm:cxn modelId="{D14B80F9-2B4A-4C1C-8BB6-BEBF8AE5718D}" type="presParOf" srcId="{DBBA2A6B-A6D5-4AFC-BA82-DEEC33DFD044}" destId="{F4A0ED14-B191-4685-BD2D-C0ABB95BE73B}" srcOrd="0" destOrd="0" presId="urn:microsoft.com/office/officeart/2018/5/layout/IconCircleLabelList"/>
    <dgm:cxn modelId="{F28DC636-0A79-4FA5-ABE5-938A253F8936}" type="presParOf" srcId="{F4A0ED14-B191-4685-BD2D-C0ABB95BE73B}" destId="{B4DF9003-39F3-4861-8FEF-632774F7BF8A}" srcOrd="0" destOrd="0" presId="urn:microsoft.com/office/officeart/2018/5/layout/IconCircleLabelList"/>
    <dgm:cxn modelId="{6AD8014F-D9C2-4E43-9AFF-784CE9A4E82C}" type="presParOf" srcId="{F4A0ED14-B191-4685-BD2D-C0ABB95BE73B}" destId="{C46129EC-18DE-4CE2-9001-63CD12C7EE3F}" srcOrd="1" destOrd="0" presId="urn:microsoft.com/office/officeart/2018/5/layout/IconCircleLabelList"/>
    <dgm:cxn modelId="{494D45EA-4E75-4DFB-B4A4-2A0623B9BB6B}" type="presParOf" srcId="{F4A0ED14-B191-4685-BD2D-C0ABB95BE73B}" destId="{B9B35D4B-249B-4D76-A505-4A661E002D33}" srcOrd="2" destOrd="0" presId="urn:microsoft.com/office/officeart/2018/5/layout/IconCircleLabelList"/>
    <dgm:cxn modelId="{1AAEBE3A-D7CB-4199-88C9-8A4DC261561B}" type="presParOf" srcId="{F4A0ED14-B191-4685-BD2D-C0ABB95BE73B}" destId="{0F8FA9DB-F576-45C0-9252-DB7244955966}" srcOrd="3" destOrd="0" presId="urn:microsoft.com/office/officeart/2018/5/layout/IconCircleLabelList"/>
    <dgm:cxn modelId="{9376F918-03D4-42AF-A47C-074D2B73825C}" type="presParOf" srcId="{DBBA2A6B-A6D5-4AFC-BA82-DEEC33DFD044}" destId="{205E7694-4965-44EA-A64F-07CC4F7DEEA0}" srcOrd="1" destOrd="0" presId="urn:microsoft.com/office/officeart/2018/5/layout/IconCircleLabelList"/>
    <dgm:cxn modelId="{25F805E9-B13E-4B3E-9924-EAD9F85FC450}" type="presParOf" srcId="{DBBA2A6B-A6D5-4AFC-BA82-DEEC33DFD044}" destId="{40E8B499-7A29-431B-888C-E753799F56A2}" srcOrd="2" destOrd="0" presId="urn:microsoft.com/office/officeart/2018/5/layout/IconCircleLabelList"/>
    <dgm:cxn modelId="{58834EA8-2DD2-4DD5-93CB-94A6D99DCBAE}" type="presParOf" srcId="{40E8B499-7A29-431B-888C-E753799F56A2}" destId="{C7B6664E-D665-4C57-B964-224D2124A128}" srcOrd="0" destOrd="0" presId="urn:microsoft.com/office/officeart/2018/5/layout/IconCircleLabelList"/>
    <dgm:cxn modelId="{C464E8ED-A969-4438-AF30-3B4CA844930B}" type="presParOf" srcId="{40E8B499-7A29-431B-888C-E753799F56A2}" destId="{63B2B28C-7926-44B5-8B89-A54001FB573D}" srcOrd="1" destOrd="0" presId="urn:microsoft.com/office/officeart/2018/5/layout/IconCircleLabelList"/>
    <dgm:cxn modelId="{7E863F2D-C074-414E-9E23-E9DE32E18A2D}" type="presParOf" srcId="{40E8B499-7A29-431B-888C-E753799F56A2}" destId="{A92C7057-F66D-4A7C-9726-0C7BC32E05BE}" srcOrd="2" destOrd="0" presId="urn:microsoft.com/office/officeart/2018/5/layout/IconCircleLabelList"/>
    <dgm:cxn modelId="{90DDA747-AB02-4AB9-A122-0EB2248A8322}" type="presParOf" srcId="{40E8B499-7A29-431B-888C-E753799F56A2}" destId="{E20FC39D-3AA0-488D-A93E-1B5D67C2FB4B}" srcOrd="3" destOrd="0" presId="urn:microsoft.com/office/officeart/2018/5/layout/IconCircleLabelList"/>
    <dgm:cxn modelId="{6B5FA9E5-79DD-4127-A243-2147BBA89F70}" type="presParOf" srcId="{DBBA2A6B-A6D5-4AFC-BA82-DEEC33DFD044}" destId="{BC75DEBD-34D0-4FD9-8225-18E2212E661C}" srcOrd="3" destOrd="0" presId="urn:microsoft.com/office/officeart/2018/5/layout/IconCircleLabelList"/>
    <dgm:cxn modelId="{E30E1F44-832A-4336-A6AA-C75D5C375737}" type="presParOf" srcId="{DBBA2A6B-A6D5-4AFC-BA82-DEEC33DFD044}" destId="{B921D6A0-E295-482D-A40C-9B3ED57B35E6}" srcOrd="4" destOrd="0" presId="urn:microsoft.com/office/officeart/2018/5/layout/IconCircleLabelList"/>
    <dgm:cxn modelId="{29959F8B-F378-4464-8C66-E5638BB0AAA6}" type="presParOf" srcId="{B921D6A0-E295-482D-A40C-9B3ED57B35E6}" destId="{F24D2842-B86C-4A18-ABB6-EE8007019CBF}" srcOrd="0" destOrd="0" presId="urn:microsoft.com/office/officeart/2018/5/layout/IconCircleLabelList"/>
    <dgm:cxn modelId="{800D8F02-446F-41C7-9ED2-E7CBF12BB929}" type="presParOf" srcId="{B921D6A0-E295-482D-A40C-9B3ED57B35E6}" destId="{3E165FF1-F73D-4FF1-B99B-45A3913DC470}" srcOrd="1" destOrd="0" presId="urn:microsoft.com/office/officeart/2018/5/layout/IconCircleLabelList"/>
    <dgm:cxn modelId="{9E4B36CE-F79D-4DF0-866B-0BA4B3BDA500}" type="presParOf" srcId="{B921D6A0-E295-482D-A40C-9B3ED57B35E6}" destId="{30BFC107-4817-4AC6-8F9F-24A1A2215C8C}" srcOrd="2" destOrd="0" presId="urn:microsoft.com/office/officeart/2018/5/layout/IconCircleLabelList"/>
    <dgm:cxn modelId="{5FB64B81-E49C-4E54-80CC-AE8CC236318D}" type="presParOf" srcId="{B921D6A0-E295-482D-A40C-9B3ED57B35E6}" destId="{4D9A60BB-A66C-4747-9D84-A41E373C31E3}" srcOrd="3" destOrd="0" presId="urn:microsoft.com/office/officeart/2018/5/layout/IconCircleLabelList"/>
    <dgm:cxn modelId="{CBFA9951-0115-4CAC-B16E-FEB1B19F914E}" type="presParOf" srcId="{DBBA2A6B-A6D5-4AFC-BA82-DEEC33DFD044}" destId="{9F1AB858-38FD-4808-9DE0-AFEF944D27E4}" srcOrd="5" destOrd="0" presId="urn:microsoft.com/office/officeart/2018/5/layout/IconCircleLabelList"/>
    <dgm:cxn modelId="{B36A30DD-0D84-47B6-8109-32DE30AD370E}" type="presParOf" srcId="{DBBA2A6B-A6D5-4AFC-BA82-DEEC33DFD044}" destId="{61C03369-FCFF-44B2-87DE-E8FC34366D45}" srcOrd="6" destOrd="0" presId="urn:microsoft.com/office/officeart/2018/5/layout/IconCircleLabelList"/>
    <dgm:cxn modelId="{99B5A30A-9CF0-47E6-9AB3-01FBDEA5388A}" type="presParOf" srcId="{61C03369-FCFF-44B2-87DE-E8FC34366D45}" destId="{39390FB7-27BA-4F69-81F5-4279AE0E4947}" srcOrd="0" destOrd="0" presId="urn:microsoft.com/office/officeart/2018/5/layout/IconCircleLabelList"/>
    <dgm:cxn modelId="{7EEAE7DB-62C6-4BA1-81D8-A563CE92EF1B}" type="presParOf" srcId="{61C03369-FCFF-44B2-87DE-E8FC34366D45}" destId="{B564157F-5DA1-4D20-9DAE-048697927FA0}" srcOrd="1" destOrd="0" presId="urn:microsoft.com/office/officeart/2018/5/layout/IconCircleLabelList"/>
    <dgm:cxn modelId="{407454E3-A9D4-4221-8CD8-36D2B7A78586}" type="presParOf" srcId="{61C03369-FCFF-44B2-87DE-E8FC34366D45}" destId="{30D64307-A073-451D-A8B3-CE5C91C2E1F2}" srcOrd="2" destOrd="0" presId="urn:microsoft.com/office/officeart/2018/5/layout/IconCircleLabelList"/>
    <dgm:cxn modelId="{526C1D94-3D5C-4435-B60F-25729427B286}" type="presParOf" srcId="{61C03369-FCFF-44B2-87DE-E8FC34366D45}" destId="{542B3EF0-2B49-43CB-8F02-490EDB607808}" srcOrd="3" destOrd="0" presId="urn:microsoft.com/office/officeart/2018/5/layout/IconCircleLabelList"/>
    <dgm:cxn modelId="{55060FDD-AD1A-4DE0-B5FF-AB1D42DE9DF8}" type="presParOf" srcId="{DBBA2A6B-A6D5-4AFC-BA82-DEEC33DFD044}" destId="{032D4208-3632-42EE-8DA7-A0B3A3671D88}" srcOrd="7" destOrd="0" presId="urn:microsoft.com/office/officeart/2018/5/layout/IconCircleLabelList"/>
    <dgm:cxn modelId="{70807B6C-0E5B-47F2-8F28-EAB9ACDA68D3}" type="presParOf" srcId="{DBBA2A6B-A6D5-4AFC-BA82-DEEC33DFD044}" destId="{78949B42-62D8-4728-B7C0-5DBA29B174A3}" srcOrd="8" destOrd="0" presId="urn:microsoft.com/office/officeart/2018/5/layout/IconCircleLabelList"/>
    <dgm:cxn modelId="{49996DCC-CB76-4C3C-9BCC-2555D84032B6}" type="presParOf" srcId="{78949B42-62D8-4728-B7C0-5DBA29B174A3}" destId="{DDB5921B-3470-4389-87BB-5509F960AAB2}" srcOrd="0" destOrd="0" presId="urn:microsoft.com/office/officeart/2018/5/layout/IconCircleLabelList"/>
    <dgm:cxn modelId="{6610561A-A0A0-4A31-AE94-1302BEB4F043}" type="presParOf" srcId="{78949B42-62D8-4728-B7C0-5DBA29B174A3}" destId="{DC3B1F38-A0DD-4EED-ABBF-7A60D75D2FBB}" srcOrd="1" destOrd="0" presId="urn:microsoft.com/office/officeart/2018/5/layout/IconCircleLabelList"/>
    <dgm:cxn modelId="{B23E0A80-8833-422B-A0B7-24187B40BA99}" type="presParOf" srcId="{78949B42-62D8-4728-B7C0-5DBA29B174A3}" destId="{949C1EDA-B897-49E7-A389-9CDF88761E8B}" srcOrd="2" destOrd="0" presId="urn:microsoft.com/office/officeart/2018/5/layout/IconCircleLabelList"/>
    <dgm:cxn modelId="{0F640D7D-ADEE-4A3F-B5DE-F9912098B4F3}" type="presParOf" srcId="{78949B42-62D8-4728-B7C0-5DBA29B174A3}" destId="{05E690B7-8872-48F9-A660-CC4A5DF44F1C}" srcOrd="3" destOrd="0" presId="urn:microsoft.com/office/officeart/2018/5/layout/IconCircleLabelList"/>
    <dgm:cxn modelId="{FA922B58-4D11-4A78-8106-91C8FA954C14}" type="presParOf" srcId="{DBBA2A6B-A6D5-4AFC-BA82-DEEC33DFD044}" destId="{39761886-8BEA-4CB8-8D3F-F442E4A4D02E}" srcOrd="9" destOrd="0" presId="urn:microsoft.com/office/officeart/2018/5/layout/IconCircleLabelList"/>
    <dgm:cxn modelId="{7BC6D848-0823-41D4-B642-9D385531FAE3}" type="presParOf" srcId="{DBBA2A6B-A6D5-4AFC-BA82-DEEC33DFD044}" destId="{5E803BBD-62DC-4A92-91F2-C868AF449E18}" srcOrd="10" destOrd="0" presId="urn:microsoft.com/office/officeart/2018/5/layout/IconCircleLabelList"/>
    <dgm:cxn modelId="{48E1EB1A-9D2F-4560-9BDE-A14921A11C32}" type="presParOf" srcId="{5E803BBD-62DC-4A92-91F2-C868AF449E18}" destId="{E4B0A9A3-DE05-4323-86B7-33BC2A6937DE}" srcOrd="0" destOrd="0" presId="urn:microsoft.com/office/officeart/2018/5/layout/IconCircleLabelList"/>
    <dgm:cxn modelId="{780A12A3-543D-4CE7-A4F0-6A2D9D37131A}" type="presParOf" srcId="{5E803BBD-62DC-4A92-91F2-C868AF449E18}" destId="{F069D63E-A7E9-4F26-A2CB-9366D9FD8091}" srcOrd="1" destOrd="0" presId="urn:microsoft.com/office/officeart/2018/5/layout/IconCircleLabelList"/>
    <dgm:cxn modelId="{818A2A30-7C19-48EE-9A57-70A436D441D5}" type="presParOf" srcId="{5E803BBD-62DC-4A92-91F2-C868AF449E18}" destId="{E94A26F1-33E7-4708-8A94-EB79B3C4FD47}" srcOrd="2" destOrd="0" presId="urn:microsoft.com/office/officeart/2018/5/layout/IconCircleLabelList"/>
    <dgm:cxn modelId="{4F767895-ADCC-4724-ACDB-E9D0A62B0843}" type="presParOf" srcId="{5E803BBD-62DC-4A92-91F2-C868AF449E18}" destId="{6C801470-84EA-413A-95B4-2FD3946A1F43}" srcOrd="3" destOrd="0" presId="urn:microsoft.com/office/officeart/2018/5/layout/IconCircleLabelList"/>
    <dgm:cxn modelId="{725D1506-25B9-44CF-8707-BC68BA1191F3}" type="presParOf" srcId="{DBBA2A6B-A6D5-4AFC-BA82-DEEC33DFD044}" destId="{E79FDED9-C908-47B2-AF7E-A798234F7190}" srcOrd="11" destOrd="0" presId="urn:microsoft.com/office/officeart/2018/5/layout/IconCircleLabelList"/>
    <dgm:cxn modelId="{AA7BC321-F155-443F-BE64-9196E91D2261}" type="presParOf" srcId="{DBBA2A6B-A6D5-4AFC-BA82-DEEC33DFD044}" destId="{7B576094-0BD0-4D0E-9692-AF6AF4535B1C}" srcOrd="12" destOrd="0" presId="urn:microsoft.com/office/officeart/2018/5/layout/IconCircleLabelList"/>
    <dgm:cxn modelId="{E9BA452E-5A52-4AAC-B15B-37DE57F0F9FA}" type="presParOf" srcId="{7B576094-0BD0-4D0E-9692-AF6AF4535B1C}" destId="{AAB06F8F-5874-482A-BB5E-C9A18811F08E}" srcOrd="0" destOrd="0" presId="urn:microsoft.com/office/officeart/2018/5/layout/IconCircleLabelList"/>
    <dgm:cxn modelId="{C2B676BD-A522-4FAF-A626-42002D714F46}" type="presParOf" srcId="{7B576094-0BD0-4D0E-9692-AF6AF4535B1C}" destId="{DC2A0F5E-D3BD-400B-9F5F-C33B02B18A2E}" srcOrd="1" destOrd="0" presId="urn:microsoft.com/office/officeart/2018/5/layout/IconCircleLabelList"/>
    <dgm:cxn modelId="{FDEE6B56-D65D-4309-B308-C361789FCF03}" type="presParOf" srcId="{7B576094-0BD0-4D0E-9692-AF6AF4535B1C}" destId="{2695D44D-077E-46A5-B63E-D152A899A77C}" srcOrd="2" destOrd="0" presId="urn:microsoft.com/office/officeart/2018/5/layout/IconCircleLabelList"/>
    <dgm:cxn modelId="{80354E4D-05C3-4E99-A0A5-DCF272A4B234}" type="presParOf" srcId="{7B576094-0BD0-4D0E-9692-AF6AF4535B1C}" destId="{A5F265CA-0DA6-4539-96AB-46D3F667095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DF9003-39F3-4861-8FEF-632774F7BF8A}">
      <dsp:nvSpPr>
        <dsp:cNvPr id="0" name=""/>
        <dsp:cNvSpPr/>
      </dsp:nvSpPr>
      <dsp:spPr>
        <a:xfrm>
          <a:off x="522840" y="678"/>
          <a:ext cx="1052964" cy="105296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6129EC-18DE-4CE2-9001-63CD12C7EE3F}">
      <dsp:nvSpPr>
        <dsp:cNvPr id="0" name=""/>
        <dsp:cNvSpPr/>
      </dsp:nvSpPr>
      <dsp:spPr>
        <a:xfrm>
          <a:off x="747242" y="225081"/>
          <a:ext cx="604160" cy="6041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8FA9DB-F576-45C0-9252-DB7244955966}">
      <dsp:nvSpPr>
        <dsp:cNvPr id="0" name=""/>
        <dsp:cNvSpPr/>
      </dsp:nvSpPr>
      <dsp:spPr>
        <a:xfrm>
          <a:off x="186236"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Study close-out visit </a:t>
          </a:r>
        </a:p>
      </dsp:txBody>
      <dsp:txXfrm>
        <a:off x="186236" y="1381616"/>
        <a:ext cx="1726171" cy="755200"/>
      </dsp:txXfrm>
    </dsp:sp>
    <dsp:sp modelId="{C7B6664E-D665-4C57-B964-224D2124A128}">
      <dsp:nvSpPr>
        <dsp:cNvPr id="0" name=""/>
        <dsp:cNvSpPr/>
      </dsp:nvSpPr>
      <dsp:spPr>
        <a:xfrm>
          <a:off x="2551092" y="678"/>
          <a:ext cx="1052964" cy="105296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3B2B28C-7926-44B5-8B89-A54001FB573D}">
      <dsp:nvSpPr>
        <dsp:cNvPr id="0" name=""/>
        <dsp:cNvSpPr/>
      </dsp:nvSpPr>
      <dsp:spPr>
        <a:xfrm>
          <a:off x="2775494" y="225081"/>
          <a:ext cx="604160" cy="6041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20FC39D-3AA0-488D-A93E-1B5D67C2FB4B}">
      <dsp:nvSpPr>
        <dsp:cNvPr id="0" name=""/>
        <dsp:cNvSpPr/>
      </dsp:nvSpPr>
      <dsp:spPr>
        <a:xfrm>
          <a:off x="2214488"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Essential docs-verification </a:t>
          </a:r>
        </a:p>
      </dsp:txBody>
      <dsp:txXfrm>
        <a:off x="2214488" y="1381616"/>
        <a:ext cx="1726171" cy="755200"/>
      </dsp:txXfrm>
    </dsp:sp>
    <dsp:sp modelId="{F24D2842-B86C-4A18-ABB6-EE8007019CBF}">
      <dsp:nvSpPr>
        <dsp:cNvPr id="0" name=""/>
        <dsp:cNvSpPr/>
      </dsp:nvSpPr>
      <dsp:spPr>
        <a:xfrm>
          <a:off x="4579344" y="678"/>
          <a:ext cx="1052964" cy="1052964"/>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E165FF1-F73D-4FF1-B99B-45A3913DC470}">
      <dsp:nvSpPr>
        <dsp:cNvPr id="0" name=""/>
        <dsp:cNvSpPr/>
      </dsp:nvSpPr>
      <dsp:spPr>
        <a:xfrm>
          <a:off x="4803746" y="225081"/>
          <a:ext cx="604160" cy="6041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D9A60BB-A66C-4747-9D84-A41E373C31E3}">
      <dsp:nvSpPr>
        <dsp:cNvPr id="0" name=""/>
        <dsp:cNvSpPr/>
      </dsp:nvSpPr>
      <dsp:spPr>
        <a:xfrm>
          <a:off x="4242740"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Resolution of queries </a:t>
          </a:r>
        </a:p>
      </dsp:txBody>
      <dsp:txXfrm>
        <a:off x="4242740" y="1381616"/>
        <a:ext cx="1726171" cy="755200"/>
      </dsp:txXfrm>
    </dsp:sp>
    <dsp:sp modelId="{39390FB7-27BA-4F69-81F5-4279AE0E4947}">
      <dsp:nvSpPr>
        <dsp:cNvPr id="0" name=""/>
        <dsp:cNvSpPr/>
      </dsp:nvSpPr>
      <dsp:spPr>
        <a:xfrm>
          <a:off x="6868964" y="678"/>
          <a:ext cx="1052964" cy="1052964"/>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64157F-5DA1-4D20-9DAE-048697927FA0}">
      <dsp:nvSpPr>
        <dsp:cNvPr id="0" name=""/>
        <dsp:cNvSpPr/>
      </dsp:nvSpPr>
      <dsp:spPr>
        <a:xfrm>
          <a:off x="7093366" y="225081"/>
          <a:ext cx="604160" cy="6041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42B3EF0-2B49-43CB-8F02-490EDB607808}">
      <dsp:nvSpPr>
        <dsp:cNvPr id="0" name=""/>
        <dsp:cNvSpPr/>
      </dsp:nvSpPr>
      <dsp:spPr>
        <a:xfrm>
          <a:off x="6270992" y="1381616"/>
          <a:ext cx="2248908"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IP accountability </a:t>
          </a:r>
        </a:p>
      </dsp:txBody>
      <dsp:txXfrm>
        <a:off x="6270992" y="1381616"/>
        <a:ext cx="2248908" cy="755200"/>
      </dsp:txXfrm>
    </dsp:sp>
    <dsp:sp modelId="{DDB5921B-3470-4389-87BB-5509F960AAB2}">
      <dsp:nvSpPr>
        <dsp:cNvPr id="0" name=""/>
        <dsp:cNvSpPr/>
      </dsp:nvSpPr>
      <dsp:spPr>
        <a:xfrm>
          <a:off x="9158584" y="678"/>
          <a:ext cx="1052964" cy="1052964"/>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3B1F38-A0DD-4EED-ABBF-7A60D75D2FBB}">
      <dsp:nvSpPr>
        <dsp:cNvPr id="0" name=""/>
        <dsp:cNvSpPr/>
      </dsp:nvSpPr>
      <dsp:spPr>
        <a:xfrm>
          <a:off x="9382987" y="225081"/>
          <a:ext cx="604160" cy="60416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5E690B7-8872-48F9-A660-CC4A5DF44F1C}">
      <dsp:nvSpPr>
        <dsp:cNvPr id="0" name=""/>
        <dsp:cNvSpPr/>
      </dsp:nvSpPr>
      <dsp:spPr>
        <a:xfrm>
          <a:off x="8821981" y="138161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QA/QC </a:t>
          </a:r>
        </a:p>
      </dsp:txBody>
      <dsp:txXfrm>
        <a:off x="8821981" y="1381616"/>
        <a:ext cx="1726171" cy="755200"/>
      </dsp:txXfrm>
    </dsp:sp>
    <dsp:sp modelId="{E4B0A9A3-DE05-4323-86B7-33BC2A6937DE}">
      <dsp:nvSpPr>
        <dsp:cNvPr id="0" name=""/>
        <dsp:cNvSpPr/>
      </dsp:nvSpPr>
      <dsp:spPr>
        <a:xfrm>
          <a:off x="3509238" y="2568359"/>
          <a:ext cx="1052964" cy="1052964"/>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69D63E-A7E9-4F26-A2CB-9366D9FD8091}">
      <dsp:nvSpPr>
        <dsp:cNvPr id="0" name=""/>
        <dsp:cNvSpPr/>
      </dsp:nvSpPr>
      <dsp:spPr>
        <a:xfrm>
          <a:off x="3733640" y="2792761"/>
          <a:ext cx="604160" cy="60416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C801470-84EA-413A-95B4-2FD3946A1F43}">
      <dsp:nvSpPr>
        <dsp:cNvPr id="0" name=""/>
        <dsp:cNvSpPr/>
      </dsp:nvSpPr>
      <dsp:spPr>
        <a:xfrm>
          <a:off x="3172635" y="3949296"/>
          <a:ext cx="1726171"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IRB closure submission- outcome letter to sponsor </a:t>
          </a:r>
        </a:p>
      </dsp:txBody>
      <dsp:txXfrm>
        <a:off x="3172635" y="3949296"/>
        <a:ext cx="1726171" cy="755200"/>
      </dsp:txXfrm>
    </dsp:sp>
    <dsp:sp modelId="{AAB06F8F-5874-482A-BB5E-C9A18811F08E}">
      <dsp:nvSpPr>
        <dsp:cNvPr id="0" name=""/>
        <dsp:cNvSpPr/>
      </dsp:nvSpPr>
      <dsp:spPr>
        <a:xfrm>
          <a:off x="5854838" y="2568359"/>
          <a:ext cx="1052964" cy="1052964"/>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2A0F5E-D3BD-400B-9F5F-C33B02B18A2E}">
      <dsp:nvSpPr>
        <dsp:cNvPr id="0" name=""/>
        <dsp:cNvSpPr/>
      </dsp:nvSpPr>
      <dsp:spPr>
        <a:xfrm>
          <a:off x="6079240" y="2792761"/>
          <a:ext cx="604160" cy="60416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5F265CA-0DA6-4539-96AB-46D3F6670952}">
      <dsp:nvSpPr>
        <dsp:cNvPr id="0" name=""/>
        <dsp:cNvSpPr/>
      </dsp:nvSpPr>
      <dsp:spPr>
        <a:xfrm>
          <a:off x="5200886" y="3949296"/>
          <a:ext cx="2360868" cy="755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33400">
            <a:lnSpc>
              <a:spcPct val="90000"/>
            </a:lnSpc>
            <a:spcBef>
              <a:spcPct val="0"/>
            </a:spcBef>
            <a:spcAft>
              <a:spcPct val="35000"/>
            </a:spcAft>
            <a:buNone/>
            <a:defRPr cap="all"/>
          </a:pPr>
          <a:r>
            <a:rPr lang="en-US" sz="1200" kern="1200" dirty="0">
              <a:latin typeface="Arial Black" panose="020B0A04020102020204" pitchFamily="34" charset="0"/>
            </a:rPr>
            <a:t>Final report to clinicaltrials.gov if sponsor-investigator</a:t>
          </a:r>
        </a:p>
      </dsp:txBody>
      <dsp:txXfrm>
        <a:off x="5200886" y="3949296"/>
        <a:ext cx="2360868" cy="7552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28:47.027"/>
    </inkml:context>
    <inkml:brush xml:id="br0">
      <inkml:brushProperty name="width" value="0.2" units="cm"/>
      <inkml:brushProperty name="height" value="0.2" units="cm"/>
      <inkml:brushProperty name="color" value="#E71224"/>
    </inkml:brush>
  </inkml:definitions>
  <inkml:trace contextRef="#ctx0" brushRef="#br0">8211 340 24575,'-1209'-58'0,"107"1"0,908 55 0,-547-23 0,-980-61 0,-438 89 0,1964-1 0,-246 34 0,205-2 0,229-33 0,1 0 0,0 1 0,0 0 0,0 1 0,0-1 0,0 1 0,1 0 0,-1 0 0,1 1 0,-1 0 0,1 0 0,1 0 0,-1 0 0,0 1 0,1 0 0,-6 8 0,-1 5 0,1 1 0,1 0 0,-13 34 0,1 0 0,13-37 0,2 0 0,0 0 0,1 0 0,0 1 0,1-1 0,1 1 0,-1 27 0,4-35 0,0-1 0,1 1 0,0-1 0,1 0 0,0 1 0,0-1 0,1 0 0,0 0 0,0 0 0,0-1 0,1 1 0,1-1 0,-1 0 0,1 0 0,1 0 0,-1 0 0,8 6 0,26 22 0,1-2 0,2-2 0,1-2 0,1-2 0,1-2 0,72 29 0,301 86 0,-368-126 0,637 142 38,9-51-817,-572-88 369,1304 141-1217,-707-85 1193,736 70 434,10-65 0,-363-94 0,-1-43 0,-183 7 0,-746 44-6,656-36-155,-12-40-81,-801 81 236,220-38-93,-200 31 144,0 0 0,-1-3 1,-1-1-1,38-21 0,-61 29 138,-1-1 0,1 0 1,-1-1-1,-1 0 0,0-1 0,18-20 1,-25 26-120,-1 0 0,1 0 0,-1 0 0,0-1 1,0 1-1,0-1 0,-1 1 0,1-1 0,-1 0 0,0 0 1,0 1-1,0-1 0,0 0 0,-1 0 0,0 0 0,1 0 1,-2 0-1,1 0 0,0 0 0,-1 0 0,0 0 0,1 0 1,-2 0-1,1 1 0,0-1 0,-4-5 0,-1-2-14,-1 2 0,0-1 0,0 1 0,-1 0 0,-1 1 0,1 0 0,-1 0-1,-1 1 1,-13-9 0,-15-6-57,-51-22 0,-52-13-45,-285-75 0,334 107-89,-1386-316-2940,-22 91 112,-929-24 660,1909 249 3210,-258 27 5086,747-1-12462</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4:03.788"/>
    </inkml:context>
    <inkml:brush xml:id="br0">
      <inkml:brushProperty name="width" value="0.2" units="cm"/>
      <inkml:brushProperty name="height" value="0.2" units="cm"/>
      <inkml:brushProperty name="color" value="#E71224"/>
    </inkml:brush>
  </inkml:definitions>
  <inkml:trace contextRef="#ctx0" brushRef="#br0">11027 76 24575,'-3146'0'0,"2501"-19"0,-35 0 0,-1677 20 0,1621-20 0,52-1 0,-467 44 0,1023-17 0,-76 2 0,-315 54 0,329-28 0,87-19 0,1 5 0,-127 44 0,221-62 0,-1 0 0,1 1 0,0 0 0,0 1 0,0 0 0,0 0 0,1 1 0,0-1 0,0 2 0,1-1 0,0 1 0,0 0 0,0 0 0,1 1 0,0-1 0,-8 18 0,7-9 0,1 1 0,0-1 0,1 2 0,1-1 0,1 0 0,0 0 0,2 36 0,0-39 0,1 1 0,0-1 0,1 1 0,1-1 0,0 0 0,1 0 0,1 0 0,7 17 0,-7-22 0,1 1 0,0-1 0,1 0 0,0 0 0,0-1 0,1 0 0,0 0 0,0-1 0,1 0 0,0 0 0,15 8 0,18 7 0,1-3 0,47 15 0,-50-19 0,3-1 0,0-2 0,0-1 0,52 5 0,137 3 0,-154-15 0,677 38-191,786 67-367,-1300-83 556,963 93-20,670 1-1477,3-56 1,774-61 1498,-1539-6 0,-1037 3 48,573-10-289,-443-1-87,225-43-1,-409 50 358,190-43-89,-188 40 233,-1-1 0,0 0-1,-1-2 1,0-1-1,0 0 1,33-26-1,-47 31-81,0-1-1,-1 0 1,0 0-1,0 0 0,-1-1 1,0 0-1,0 0 0,-1 0 1,0-1-1,0 0 1,-1 1-1,0-1 0,-1 0 1,0-1-1,0 1 0,-1 0 1,0 0-1,-1-1 1,0 1-1,-1-14 0,-1 7 39,0 0 0,-1 0 0,0 1-1,-2-1 1,0 1 0,0 0 0,-2 0-1,1 1 1,-2 0 0,0 0 0,-12-16-1,4 12-128,-1 1 0,0 0 0,-1 2 0,-1 0 0,0 1 0,-41-23 0,19 16 0,-2 2 0,-74-24 0,-346-69 0,-7 34 0,466 77 0,-479-59 0,-817 4 0,556 61-1365,688-5-5461</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6:56.952"/>
    </inkml:context>
    <inkml:brush xml:id="br0">
      <inkml:brushProperty name="width" value="0.2" units="cm"/>
      <inkml:brushProperty name="height" value="0.2" units="cm"/>
      <inkml:brushProperty name="color" value="#E71224"/>
    </inkml:brush>
  </inkml:definitions>
  <inkml:trace contextRef="#ctx0" brushRef="#br0">16170 1 24575,'-1083'29'-451,"7"35"-72,951-56 514,-679 54 9,-663 31 0,-829-84-1076,1336-13 711,549 2 251,-496 5 2253,-556 92-1740,1437-93-399,-520 91 0,277-39 0,-396 56 0,-408 81 0,897-154 0,-121 28 0,131-29 0,-172 15 0,-38 6 0,203-24 0,-293 74 0,299-50 0,-302 149 0,393-170 0,33-17 0,0 2 0,-45 31 0,78-45 0,0 0 0,0 1 0,1 0 0,0 0 0,1 1 0,-1 0 0,2 0 0,-1 1 0,2 0 0,-1 1 0,1-1 0,1 1 0,-6 16 0,9-18 0,0 0 0,1-1 0,1 1 0,-1 0 0,1 0 0,1 0 0,0-1 0,0 1 0,0 0 0,1-1 0,1 1 0,-1-1 0,1 1 0,7 11 0,2 5 0,2-1 0,1 0 0,22 27 0,53 54 0,180 160 0,-221-220 0,27 25 0,3-4 0,2-4 0,3-3 0,3-4 0,2-4 0,141 59 0,-34-39-468,379 82-1,241-10-1287,-812-142 1748,657 94-2238,106-4 906,91-3-1004,89-1 863,4453 278-4014,-2370-234 4990,18-91 234,-1672-66 271,3673-251 0,-26-189 0,-3970 349 0,-189 12 131,-185 12 395,-176 14-62,-163 10 863,-295 59-1182,-6 3 345,-1-2 0,0-2-1,0-1 1,-1-2 0,39-21-1,-73 33-356,0 1 0,-1 0 0,1-1 0,0 1 0,-1-1 0,0 0-1,1 0 1,-1 0 0,0 0 0,0 0 0,0 0 0,0-1-1,0 1 1,-1-1 0,1 1 0,-1-1 0,0 0 0,0 1 0,0-1-1,0 0 1,0 0 0,0 0 0,-1 0 0,1 0 0,-1 0-1,0 0 1,0 0 0,0 0 0,0 0 0,-1 0 0,1 0-1,-2-4 1,-3-4 702,-1-1 0,0 0 0,0 1 0,-1 0 0,-1 1-1,-10-12 1,-7-11-411,4 4-393,-2 1 0,-1 2 1,-1 0-1,-1 1 0,-1 2 1,-1 1-1,-34-20 0,-232-115-81,293 156 50,-295-132-979,-450-137-1,-349-19-1872,321 120 1564,-129 2-1109,-108 2 650,-2385-277-2913,1416 268 3920,-3596 148 0,1025 412 1382,3978-325 141,115-15-203,114-15 958,109-13-442,80-9 2457</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7:49.274"/>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47:49.274"/>
    </inkml:context>
    <inkml:brush xml:id="br0">
      <inkml:brushProperty name="width" value="0.2" units="cm"/>
      <inkml:brushProperty name="height" value="0.2" units="cm"/>
      <inkml:brushProperty name="color" value="#E71224"/>
    </inkml:brush>
  </inkml:definitions>
  <inkml:trace contextRef="#ctx0" brushRef="#br0">1 0 24575,'0'0'-8191</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3-22T13:30:10.445"/>
    </inkml:context>
    <inkml:brush xml:id="br0">
      <inkml:brushProperty name="width" value="0.2" units="cm"/>
      <inkml:brushProperty name="height" value="0.2" units="cm"/>
      <inkml:brushProperty name="color" value="#E71224"/>
    </inkml:brush>
  </inkml:definitions>
  <inkml:trace contextRef="#ctx0" brushRef="#br0">4978 0 24575,'-272'75'0,"-160"37"0,-806 101 0,906-162 0,-329 56 0,-16 55 0,216-41 0,193-69 0,-162 41 0,420-90 0,1 0 0,-1 1 0,1 1 0,0-1 0,0 1 0,1 1 0,0 0 0,0 0 0,0 1 0,1-1 0,0 2 0,0-1 0,0 1 0,1 0 0,0 0 0,-8 17 0,2 1 0,1 1 0,1 0 0,1 1 0,-8 44 0,16-66 0,-1 0 0,1 0 0,0 0 0,1 0 0,-1 0 0,1 0 0,0 1 0,1-1 0,-1 0 0,1 0 0,0 0 0,1 0 0,0 0 0,0-1 0,0 1 0,0 0 0,1-1 0,0 0 0,0 1 0,0-1 0,1 0 0,0-1 0,0 1 0,0-1 0,1 1 0,5 3 0,15 13 0,1-1 0,1-1 0,1-1 0,1-2 0,0 0 0,1-2 0,0-2 0,1-1 0,45 11 0,26-1 0,173 15 0,578 15-469,5-32-101,1860-13 570,-1493-9 0,-104 5-1081,1689-10 258,293-214 823,-2760 179-202,732-108 125,-1037 142 184,-30 1 1508,-53 0-1140,-1 3 0,-51 0 0,4 1-425,-586-66-258,312 27-710,318 38 889,-1222-125-1703,-12 38 400,-1342 36-2621,2002 50 3531,-3509-2 7079,2427 10-4801,1664-2-2276,0-1 0,-61-11 1,70 5-6407</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7:54:09.051"/>
    </inkml:context>
    <inkml:brush xml:id="br0">
      <inkml:brushProperty name="width" value="0.2" units="cm"/>
      <inkml:brushProperty name="height" value="0.2" units="cm"/>
      <inkml:brushProperty name="color" value="#E71224"/>
    </inkml:brush>
  </inkml:definitions>
  <inkml:trace contextRef="#ctx0" brushRef="#br0">10791 9 24575,'-6'5'0,"1"0"0,-1-1 0,0 0 0,-1 0 0,1 0 0,-1-1 0,0 0 0,1-1 0,-1 1 0,-10 1 0,-78 10 0,69-12 0,-808 50 3,-4-46-356,609-7 105,-4251-1-1267,2320 143 1515,1985-120-12,-638 67-231,2-35 52,765-52 232,7-1 163,-58 9 0,94-9-156,0 1 0,0-1 0,0 1 0,0-1 0,0 1 0,0 0 0,0 0 0,0 0 0,1 1 0,-1-1 0,0 0 0,1 1 0,-1 0 0,1 0 0,0 0 0,-1 0 0,1 0 0,0 0 0,0 1 0,1-1 0,-1 0 0,0 1 0,1 0 0,0-1 0,-1 1 0,1 0 0,0 0 0,0 0 0,1 0 0,-1 0 0,0 0 0,1 0 0,0 0 0,0 0-1,0 5 1,1 0-20,1-1-1,0 1 1,0 0-1,0-1 0,1 0 1,0 1-1,1-1 0,0 0 1,0-1-1,0 1 0,1-1 1,0 1-1,7 6 0,10 7-27,1 0 0,1-2 0,0 0 0,2-2 0,38 20 0,153 55 0,-214-89 0,261 87 0,93-2-407,116 2-1221,119 2 675,93-4-1295,2072 128-1982,12-159 2574,-2720-56 1690,515-10 1438,-383-1-869,193-38-1,701-230 1822,-792 195-2112,258-71-401,330-98 594,-859 249-424,78-22 1021,137-60 0,-219 83-1007,0-1 0,0 0 0,-1 0 1,0-1-1,0 0 0,0 0 0,-1-1 0,11-10 0,-16 14-80,0 1 0,0-1-1,-1 1 1,1 0 0,0-1 0,-1 1-1,1-1 1,-1 0 0,1 1 0,-1-1-1,0 1 1,0-1 0,1 0 0,-1 1-1,0-1 1,-1 1 0,1-1 0,0 0-1,-1-2 1,0 1 0,-1 0 0,0 0 0,1 0 0,-1 0 0,0 0 0,0 1 0,-1-1 0,1 1 0,-1-1 0,1 1 0,-1 0 0,-4-3 1,-28-16 257,0 2 1,-1 2-1,-1 1 1,-59-17-1,-182-52-365,-3 12 1,-4 12-1,-317-26 0,-894 27-247,631 67-1693,542-6-3161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2-02-21T18:03:35.242"/>
    </inkml:context>
    <inkml:brush xml:id="br0">
      <inkml:brushProperty name="width" value="0.2" units="cm"/>
      <inkml:brushProperty name="height" value="0.2" units="cm"/>
      <inkml:brushProperty name="color" value="#E71224"/>
    </inkml:brush>
  </inkml:definitions>
  <inkml:trace contextRef="#ctx0" brushRef="#br0">6911 523 24575,'-8'-6'0,"1"1"0,-1 0 0,0 0 0,0 0 0,-1 1 0,0 1 0,-12-4 0,-6-4 0,-420-137 0,285 100 0,41 11 0,-2 5 0,-1 6 0,-157-14 0,78 25 0,-626-33 0,62-2 0,644 40 0,-951-7 0,604 37 0,-468 83 0,482-9 0,372-70 0,1 4 0,1 4 0,-101 55 0,162-75 0,1 1 0,1 1 0,0 1 0,0 1 0,2 1 0,0 0 0,-23 30 0,30-33 0,0 0 0,1 0 0,1 1 0,0 0 0,1 1 0,0 0 0,1 0 0,1 0 0,1 1 0,0 0 0,-1 21 0,5-30 0,1-1 0,0 0 0,0 1 0,0-1 0,1 0 0,1 0 0,-1 0 0,1 0 0,0 0 0,1 0 0,-1-1 0,1 0 0,0 0 0,1 0 0,0 0 0,0 0 0,0-1 0,0 0 0,9 5 0,15 13 0,1-2 0,55 29 0,-53-33 0,254 140-84,6-12 1,376 128-1,531 51-2615,30-122-407,376-66 2080,1-112 368,-1524-25 786,197-10 731,-250 8-402,0-2 0,1-1 0,-2-1-1,1-2 1,-1 0 0,52-27 0,-64 26-293,0 0 1,-1-2-1,-1 0 0,0 0 0,0-2 1,-1 0-1,-1 0 0,-1-1 1,0 0-1,0-1 0,-2 0 0,14-32 1,-8 11 119,-2-1 0,-1 0-1,-2-1 1,9-78 0,-14 77-284,-1 0 0,-3 0 0,-1-1 0,-1 1 0,-3 0 0,-9-42 0,8 66 0,-1 0 0,-1 1 0,-1-1 0,0 1 0,-1 1 0,0-1 0,-1 2 0,-1-1 0,0 1 0,-19-16 0,-10-6 0,-2 2 0,-45-29 0,52 39 0,-1 2 0,-1 1 0,0 2 0,-1 1 0,-1 2 0,-1 2 0,0 2 0,0 1 0,-1 3 0,-49-4 0,-4 6-1365,5 4-5461</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F9BAFD-2147-4F11-8D29-8B1CFE560F19}" type="datetimeFigureOut">
              <a:rPr lang="en-US" smtClean="0"/>
              <a:t>3/22/2022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CCADA-217F-4E62-86BD-0B64A941AA52}" type="slidenum">
              <a:rPr lang="en-US" smtClean="0"/>
              <a:t>‹#›</a:t>
            </a:fld>
            <a:endParaRPr lang="en-US"/>
          </a:p>
        </p:txBody>
      </p:sp>
    </p:spTree>
    <p:extLst>
      <p:ext uri="{BB962C8B-B14F-4D97-AF65-F5344CB8AC3E}">
        <p14:creationId xmlns:p14="http://schemas.microsoft.com/office/powerpoint/2010/main" val="246503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 everyone.  Derita and I want to welcome you to today’s session for our TN-CTSI Certification Exam Preparation Course.  Please keep your mic muted unless you are answering a question.  And keep your video off to prevent internet problems.  You will receive a certificate of attendance for this and every class you attend.  If you are calling in and need a certificate please email me at mlynn@uthsc.edu.</a:t>
            </a:r>
          </a:p>
        </p:txBody>
      </p:sp>
      <p:sp>
        <p:nvSpPr>
          <p:cNvPr id="4" name="Slide Number Placeholder 3"/>
          <p:cNvSpPr>
            <a:spLocks noGrp="1"/>
          </p:cNvSpPr>
          <p:nvPr>
            <p:ph type="sldNum" sz="quarter" idx="5"/>
          </p:nvPr>
        </p:nvSpPr>
        <p:spPr/>
        <p:txBody>
          <a:bodyPr/>
          <a:lstStyle/>
          <a:p>
            <a:fld id="{26C0B745-DA75-4FB1-B2CC-C840AC8A5A07}" type="slidenum">
              <a:rPr lang="en-US" smtClean="0"/>
              <a:t>1</a:t>
            </a:fld>
            <a:endParaRPr lang="en-US"/>
          </a:p>
        </p:txBody>
      </p:sp>
    </p:spTree>
    <p:extLst>
      <p:ext uri="{BB962C8B-B14F-4D97-AF65-F5344CB8AC3E}">
        <p14:creationId xmlns:p14="http://schemas.microsoft.com/office/powerpoint/2010/main" val="2557865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the major parts or components of the Clinical Trials Agreement.  </a:t>
            </a:r>
          </a:p>
          <a:p>
            <a:endParaRPr lang="en-US" dirty="0"/>
          </a:p>
          <a:p>
            <a:r>
              <a:rPr lang="en-US" dirty="0"/>
              <a:t>Read the lists </a:t>
            </a:r>
          </a:p>
          <a:p>
            <a:endParaRPr lang="en-US" dirty="0"/>
          </a:p>
          <a:p>
            <a:r>
              <a:rPr lang="en-US" dirty="0"/>
              <a:t>So you as study staff should have access to the Clinical trails agreement because you need to know how things will work in your study.  </a:t>
            </a:r>
          </a:p>
          <a:p>
            <a:endParaRPr lang="en-US" dirty="0"/>
          </a:p>
          <a:p>
            <a:r>
              <a:rPr lang="en-US" dirty="0"/>
              <a:t>So, in summary, the Confidentiality Disclosure Agreement comes first and after a feasibility study is done and the two parties (the sponsor and the site) agree to work together on a clinical trail the Clinical Trial Agreement is executed.  In that order.  And the order may be a test question on your exam. </a:t>
            </a:r>
          </a:p>
        </p:txBody>
      </p:sp>
      <p:sp>
        <p:nvSpPr>
          <p:cNvPr id="4" name="Slide Number Placeholder 3"/>
          <p:cNvSpPr>
            <a:spLocks noGrp="1"/>
          </p:cNvSpPr>
          <p:nvPr>
            <p:ph type="sldNum" sz="quarter" idx="5"/>
          </p:nvPr>
        </p:nvSpPr>
        <p:spPr/>
        <p:txBody>
          <a:bodyPr/>
          <a:lstStyle/>
          <a:p>
            <a:fld id="{7A4CCADA-217F-4E62-86BD-0B64A941AA52}" type="slidenum">
              <a:rPr lang="en-US" smtClean="0"/>
              <a:t>10</a:t>
            </a:fld>
            <a:endParaRPr lang="en-US"/>
          </a:p>
        </p:txBody>
      </p:sp>
    </p:spTree>
    <p:extLst>
      <p:ext uri="{BB962C8B-B14F-4D97-AF65-F5344CB8AC3E}">
        <p14:creationId xmlns:p14="http://schemas.microsoft.com/office/powerpoint/2010/main" val="511621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are going to move study closure.  The end---you have done your job.  And now it is time to wrap up the study functions. </a:t>
            </a:r>
          </a:p>
        </p:txBody>
      </p:sp>
      <p:sp>
        <p:nvSpPr>
          <p:cNvPr id="4" name="Slide Number Placeholder 3"/>
          <p:cNvSpPr>
            <a:spLocks noGrp="1"/>
          </p:cNvSpPr>
          <p:nvPr>
            <p:ph type="sldNum" sz="quarter" idx="5"/>
          </p:nvPr>
        </p:nvSpPr>
        <p:spPr/>
        <p:txBody>
          <a:bodyPr/>
          <a:lstStyle/>
          <a:p>
            <a:fld id="{7A4CCADA-217F-4E62-86BD-0B64A941AA52}" type="slidenum">
              <a:rPr lang="en-US" smtClean="0"/>
              <a:t>11</a:t>
            </a:fld>
            <a:endParaRPr lang="en-US"/>
          </a:p>
        </p:txBody>
      </p:sp>
    </p:spTree>
    <p:extLst>
      <p:ext uri="{BB962C8B-B14F-4D97-AF65-F5344CB8AC3E}">
        <p14:creationId xmlns:p14="http://schemas.microsoft.com/office/powerpoint/2010/main" val="21529029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here are the events that happen during study closure.</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12</a:t>
            </a:fld>
            <a:endParaRPr lang="en-US"/>
          </a:p>
        </p:txBody>
      </p:sp>
    </p:spTree>
    <p:extLst>
      <p:ext uri="{BB962C8B-B14F-4D97-AF65-F5344CB8AC3E}">
        <p14:creationId xmlns:p14="http://schemas.microsoft.com/office/powerpoint/2010/main" val="11832782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the Clinical Research Associate or Monitor comes for a study close-out visit, the following will occur.  Any questions regarding data will be answered and closed.  There will be an essential documents verification.  Remember Derita did an entire session on Essential documents.  There will be an investigational product inventory and then the monitor will determine how the remaining product will be handled or disposed.  Your regulatory binder will be view and any files that you have.  The monitor will go over what needs to be done after that monitor leaves. </a:t>
            </a:r>
          </a:p>
        </p:txBody>
      </p:sp>
      <p:sp>
        <p:nvSpPr>
          <p:cNvPr id="4" name="Slide Number Placeholder 3"/>
          <p:cNvSpPr>
            <a:spLocks noGrp="1"/>
          </p:cNvSpPr>
          <p:nvPr>
            <p:ph type="sldNum" sz="quarter" idx="5"/>
          </p:nvPr>
        </p:nvSpPr>
        <p:spPr/>
        <p:txBody>
          <a:bodyPr/>
          <a:lstStyle/>
          <a:p>
            <a:fld id="{7A4CCADA-217F-4E62-86BD-0B64A941AA52}" type="slidenum">
              <a:rPr lang="en-US" smtClean="0"/>
              <a:t>13</a:t>
            </a:fld>
            <a:endParaRPr lang="en-US"/>
          </a:p>
        </p:txBody>
      </p:sp>
    </p:spTree>
    <p:extLst>
      <p:ext uri="{BB962C8B-B14F-4D97-AF65-F5344CB8AC3E}">
        <p14:creationId xmlns:p14="http://schemas.microsoft.com/office/powerpoint/2010/main" val="24941860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take a dive into the data query and resolution closure.  The Clinical research coordinator should have already completed any data query or resolution but sometimes there is not time.  If such if the case, the monitor will verify and close-out all of the questions at this visit. </a:t>
            </a:r>
          </a:p>
        </p:txBody>
      </p:sp>
      <p:sp>
        <p:nvSpPr>
          <p:cNvPr id="4" name="Slide Number Placeholder 3"/>
          <p:cNvSpPr>
            <a:spLocks noGrp="1"/>
          </p:cNvSpPr>
          <p:nvPr>
            <p:ph type="sldNum" sz="quarter" idx="5"/>
          </p:nvPr>
        </p:nvSpPr>
        <p:spPr/>
        <p:txBody>
          <a:bodyPr/>
          <a:lstStyle/>
          <a:p>
            <a:fld id="{7A4CCADA-217F-4E62-86BD-0B64A941AA52}" type="slidenum">
              <a:rPr lang="en-US" smtClean="0"/>
              <a:t>14</a:t>
            </a:fld>
            <a:endParaRPr lang="en-US"/>
          </a:p>
        </p:txBody>
      </p:sp>
    </p:spTree>
    <p:extLst>
      <p:ext uri="{BB962C8B-B14F-4D97-AF65-F5344CB8AC3E}">
        <p14:creationId xmlns:p14="http://schemas.microsoft.com/office/powerpoint/2010/main" val="31930295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15</a:t>
            </a:fld>
            <a:endParaRPr lang="en-US"/>
          </a:p>
        </p:txBody>
      </p:sp>
    </p:spTree>
    <p:extLst>
      <p:ext uri="{BB962C8B-B14F-4D97-AF65-F5344CB8AC3E}">
        <p14:creationId xmlns:p14="http://schemas.microsoft.com/office/powerpoint/2010/main" val="3043842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what will the monitor do regarding the investigators’ study file and administrative items.</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16</a:t>
            </a:fld>
            <a:endParaRPr lang="en-US"/>
          </a:p>
        </p:txBody>
      </p:sp>
    </p:spTree>
    <p:extLst>
      <p:ext uri="{BB962C8B-B14F-4D97-AF65-F5344CB8AC3E}">
        <p14:creationId xmlns:p14="http://schemas.microsoft.com/office/powerpoint/2010/main" val="2138938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go over the responsibilities of the site after the monitor’s closure visit.  </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17</a:t>
            </a:fld>
            <a:endParaRPr lang="en-US"/>
          </a:p>
        </p:txBody>
      </p:sp>
    </p:spTree>
    <p:extLst>
      <p:ext uri="{BB962C8B-B14F-4D97-AF65-F5344CB8AC3E}">
        <p14:creationId xmlns:p14="http://schemas.microsoft.com/office/powerpoint/2010/main" val="3223850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reports. Let’s look at what the regulations say.  </a:t>
            </a:r>
          </a:p>
          <a:p>
            <a:endParaRPr lang="en-US" dirty="0"/>
          </a:p>
          <a:p>
            <a:r>
              <a:rPr lang="en-US" dirty="0"/>
              <a:t>A review.  Remember that 21 FDA 312 are the investigative drug regulations and 21 CFR 812 are the device regulations.  </a:t>
            </a:r>
          </a:p>
          <a:p>
            <a:endParaRPr lang="en-US" dirty="0"/>
          </a:p>
          <a:p>
            <a:r>
              <a:rPr lang="en-US" dirty="0"/>
              <a:t>Read the slide. </a:t>
            </a:r>
          </a:p>
          <a:p>
            <a:endParaRPr lang="en-US" dirty="0"/>
          </a:p>
        </p:txBody>
      </p:sp>
      <p:sp>
        <p:nvSpPr>
          <p:cNvPr id="4" name="Slide Number Placeholder 3"/>
          <p:cNvSpPr>
            <a:spLocks noGrp="1"/>
          </p:cNvSpPr>
          <p:nvPr>
            <p:ph type="sldNum" sz="quarter" idx="5"/>
          </p:nvPr>
        </p:nvSpPr>
        <p:spPr/>
        <p:txBody>
          <a:bodyPr/>
          <a:lstStyle/>
          <a:p>
            <a:fld id="{7A4CCADA-217F-4E62-86BD-0B64A941AA52}" type="slidenum">
              <a:rPr lang="en-US" smtClean="0"/>
              <a:t>18</a:t>
            </a:fld>
            <a:endParaRPr lang="en-US"/>
          </a:p>
        </p:txBody>
      </p:sp>
    </p:spTree>
    <p:extLst>
      <p:ext uri="{BB962C8B-B14F-4D97-AF65-F5344CB8AC3E}">
        <p14:creationId xmlns:p14="http://schemas.microsoft.com/office/powerpoint/2010/main" val="12303320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review the handout that is in your study guide to look at the main differences between OHRP, FDA and ICH GCP</a:t>
            </a:r>
          </a:p>
        </p:txBody>
      </p:sp>
      <p:sp>
        <p:nvSpPr>
          <p:cNvPr id="4" name="Slide Number Placeholder 3"/>
          <p:cNvSpPr>
            <a:spLocks noGrp="1"/>
          </p:cNvSpPr>
          <p:nvPr>
            <p:ph type="sldNum" sz="quarter" idx="5"/>
          </p:nvPr>
        </p:nvSpPr>
        <p:spPr/>
        <p:txBody>
          <a:bodyPr/>
          <a:lstStyle/>
          <a:p>
            <a:fld id="{7A4CCADA-217F-4E62-86BD-0B64A941AA52}" type="slidenum">
              <a:rPr lang="en-US" smtClean="0"/>
              <a:t>26</a:t>
            </a:fld>
            <a:endParaRPr lang="en-US"/>
          </a:p>
        </p:txBody>
      </p:sp>
    </p:spTree>
    <p:extLst>
      <p:ext uri="{BB962C8B-B14F-4D97-AF65-F5344CB8AC3E}">
        <p14:creationId xmlns:p14="http://schemas.microsoft.com/office/powerpoint/2010/main" val="3985403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today’s session we will discuss three different topics: Contracts, Study Closure and the Differences between FDA, OHRP and ICH.  This will be a short session.</a:t>
            </a:r>
          </a:p>
        </p:txBody>
      </p:sp>
      <p:sp>
        <p:nvSpPr>
          <p:cNvPr id="4" name="Slide Number Placeholder 3"/>
          <p:cNvSpPr>
            <a:spLocks noGrp="1"/>
          </p:cNvSpPr>
          <p:nvPr>
            <p:ph type="sldNum" sz="quarter" idx="5"/>
          </p:nvPr>
        </p:nvSpPr>
        <p:spPr/>
        <p:txBody>
          <a:bodyPr/>
          <a:lstStyle/>
          <a:p>
            <a:fld id="{34441055-2B31-46E9-AFCE-413251C50D9E}" type="slidenum">
              <a:rPr lang="en-US" smtClean="0"/>
              <a:t>2</a:t>
            </a:fld>
            <a:endParaRPr lang="en-US"/>
          </a:p>
        </p:txBody>
      </p:sp>
    </p:spTree>
    <p:extLst>
      <p:ext uri="{BB962C8B-B14F-4D97-AF65-F5344CB8AC3E}">
        <p14:creationId xmlns:p14="http://schemas.microsoft.com/office/powerpoint/2010/main" val="3155314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concludes our 2022 Certification Examination Review Class.  Derita and I are very glad you joined us.  We hope that this class has helped you prepare for your exam.  </a:t>
            </a:r>
          </a:p>
          <a:p>
            <a:endParaRPr lang="en-US" dirty="0"/>
          </a:p>
          <a:p>
            <a:r>
              <a:rPr lang="en-US" dirty="0"/>
              <a:t>Look for an evaluation survey in your email in a couple of weeks.  Please complete it.  There will be another survey after the SOCRA exam at St. Jude.  We want to know whether or not the class helped you pass the test.  Thank you so much and please contact Derita and me if </a:t>
            </a:r>
            <a:r>
              <a:rPr lang="en-US"/>
              <a:t>you have any questions.  </a:t>
            </a:r>
          </a:p>
        </p:txBody>
      </p:sp>
      <p:sp>
        <p:nvSpPr>
          <p:cNvPr id="4" name="Slide Number Placeholder 3"/>
          <p:cNvSpPr>
            <a:spLocks noGrp="1"/>
          </p:cNvSpPr>
          <p:nvPr>
            <p:ph type="sldNum" sz="quarter" idx="5"/>
          </p:nvPr>
        </p:nvSpPr>
        <p:spPr/>
        <p:txBody>
          <a:bodyPr/>
          <a:lstStyle/>
          <a:p>
            <a:fld id="{7A4CCADA-217F-4E62-86BD-0B64A941AA52}" type="slidenum">
              <a:rPr lang="en-US" smtClean="0"/>
              <a:t>34</a:t>
            </a:fld>
            <a:endParaRPr lang="en-US"/>
          </a:p>
        </p:txBody>
      </p:sp>
    </p:spTree>
    <p:extLst>
      <p:ext uri="{BB962C8B-B14F-4D97-AF65-F5344CB8AC3E}">
        <p14:creationId xmlns:p14="http://schemas.microsoft.com/office/powerpoint/2010/main" val="3922366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Here are the worksheets that you need to complete for this session. I hope you are have worked ahead because the lectures will be more meaningful if you do.  And I want to emphasize again that you will not be able to pass the certification exam by only listening to the sessions. You will need to use the study guide at the TN-CTSI website. The guide is lengthy, very lengthy, but is gives you the resources, worksheets, and an opportunity to view previous videos on the subjects that we cover in this series.  However, the sessions focus more on regulatory information that you will need to pass your test.  So that being said, let’s move forward. </a:t>
            </a:r>
          </a:p>
          <a:p>
            <a:endParaRPr lang="en-US" dirty="0"/>
          </a:p>
          <a:p>
            <a:r>
              <a:rPr lang="en-US" dirty="0"/>
              <a:t>Just a reminder, we will have an additional class on March 22 to make-up for the Feb 3</a:t>
            </a:r>
            <a:r>
              <a:rPr lang="en-US" baseline="30000" dirty="0"/>
              <a:t>rd</a:t>
            </a:r>
            <a:r>
              <a:rPr lang="en-US" dirty="0"/>
              <a:t> ice-storm power outage and that will be our last session.</a:t>
            </a:r>
          </a:p>
          <a:p>
            <a:endParaRPr lang="en-US" dirty="0"/>
          </a:p>
        </p:txBody>
      </p:sp>
      <p:sp>
        <p:nvSpPr>
          <p:cNvPr id="4" name="Slide Number Placeholder 3"/>
          <p:cNvSpPr>
            <a:spLocks noGrp="1"/>
          </p:cNvSpPr>
          <p:nvPr>
            <p:ph type="sldNum" sz="quarter" idx="5"/>
          </p:nvPr>
        </p:nvSpPr>
        <p:spPr/>
        <p:txBody>
          <a:bodyPr/>
          <a:lstStyle/>
          <a:p>
            <a:fld id="{7A4CCADA-217F-4E62-86BD-0B64A941AA52}" type="slidenum">
              <a:rPr lang="en-US" smtClean="0"/>
              <a:t>3</a:t>
            </a:fld>
            <a:endParaRPr lang="en-US"/>
          </a:p>
        </p:txBody>
      </p:sp>
    </p:spTree>
    <p:extLst>
      <p:ext uri="{BB962C8B-B14F-4D97-AF65-F5344CB8AC3E}">
        <p14:creationId xmlns:p14="http://schemas.microsoft.com/office/powerpoint/2010/main" val="39259864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E06E5C-D968-44C5-8802-692CAA14A4AF}"/>
              </a:ext>
            </a:extLst>
          </p:cNvPr>
          <p:cNvSpPr>
            <a:spLocks noGrp="1" noRot="1" noChangeAspect="1"/>
          </p:cNvSpPr>
          <p:nvPr>
            <p:ph type="sldImg"/>
          </p:nvPr>
        </p:nvSpPr>
        <p:spPr>
          <a:xfrm>
            <a:off x="398463" y="701675"/>
            <a:ext cx="61531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4756CF33-CBBC-471C-A0B9-CEC97F641BA5}"/>
              </a:ext>
            </a:extLst>
          </p:cNvPr>
          <p:cNvSpPr txBox="1">
            <a:spLocks noGrp="1"/>
          </p:cNvSpPr>
          <p:nvPr>
            <p:ph type="body" sz="quarter" idx="1"/>
          </p:nvPr>
        </p:nvSpPr>
        <p:spPr/>
        <p:txBody>
          <a:bodyPr/>
          <a:lstStyle/>
          <a:p>
            <a:r>
              <a:rPr lang="en-US" dirty="0"/>
              <a:t>The first part of our session we will briefly discuss some terms that you might see on your </a:t>
            </a:r>
            <a:r>
              <a:rPr lang="en-US"/>
              <a:t>certification exam.  </a:t>
            </a:r>
          </a:p>
        </p:txBody>
      </p:sp>
    </p:spTree>
    <p:extLst>
      <p:ext uri="{BB962C8B-B14F-4D97-AF65-F5344CB8AC3E}">
        <p14:creationId xmlns:p14="http://schemas.microsoft.com/office/powerpoint/2010/main" val="3618097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4E06E5C-D968-44C5-8802-692CAA14A4AF}"/>
              </a:ext>
            </a:extLst>
          </p:cNvPr>
          <p:cNvSpPr>
            <a:spLocks noGrp="1" noRot="1" noChangeAspect="1"/>
          </p:cNvSpPr>
          <p:nvPr>
            <p:ph type="sldImg"/>
          </p:nvPr>
        </p:nvSpPr>
        <p:spPr>
          <a:xfrm>
            <a:off x="398463" y="701675"/>
            <a:ext cx="6153150" cy="3462338"/>
          </a:xfrm>
          <a:solidFill>
            <a:srgbClr val="729FCF"/>
          </a:solidFill>
          <a:ln w="25402">
            <a:solidFill>
              <a:srgbClr val="3465A4"/>
            </a:solidFill>
            <a:prstDash val="solid"/>
          </a:ln>
        </p:spPr>
      </p:sp>
      <p:sp>
        <p:nvSpPr>
          <p:cNvPr id="3" name="Notes Placeholder 2">
            <a:extLst>
              <a:ext uri="{FF2B5EF4-FFF2-40B4-BE49-F238E27FC236}">
                <a16:creationId xmlns:a16="http://schemas.microsoft.com/office/drawing/2014/main" id="{4756CF33-CBBC-471C-A0B9-CEC97F641BA5}"/>
              </a:ext>
            </a:extLst>
          </p:cNvPr>
          <p:cNvSpPr txBox="1">
            <a:spLocks noGrp="1"/>
          </p:cNvSpPr>
          <p:nvPr>
            <p:ph type="body" sz="quarter" idx="1"/>
          </p:nvPr>
        </p:nvSpPr>
        <p:spPr/>
        <p:txBody>
          <a:bodyPr/>
          <a:lstStyle/>
          <a:p>
            <a:r>
              <a:rPr lang="en-US" dirty="0"/>
              <a:t>Definitions.  Always definitions.  Right?  Read the slide.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all kinds of agreements and / or contracts.   Read the list. </a:t>
            </a:r>
          </a:p>
        </p:txBody>
      </p:sp>
      <p:sp>
        <p:nvSpPr>
          <p:cNvPr id="4" name="Slide Number Placeholder 3"/>
          <p:cNvSpPr>
            <a:spLocks noGrp="1"/>
          </p:cNvSpPr>
          <p:nvPr>
            <p:ph type="sldNum" sz="quarter" idx="5"/>
          </p:nvPr>
        </p:nvSpPr>
        <p:spPr/>
        <p:txBody>
          <a:bodyPr/>
          <a:lstStyle/>
          <a:p>
            <a:fld id="{7A4CCADA-217F-4E62-86BD-0B64A941AA52}" type="slidenum">
              <a:rPr lang="en-US" smtClean="0"/>
              <a:t>6</a:t>
            </a:fld>
            <a:endParaRPr lang="en-US"/>
          </a:p>
        </p:txBody>
      </p:sp>
    </p:spTree>
    <p:extLst>
      <p:ext uri="{BB962C8B-B14F-4D97-AF65-F5344CB8AC3E}">
        <p14:creationId xmlns:p14="http://schemas.microsoft.com/office/powerpoint/2010/main" val="26928167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a sponsor approaches a site to determine interest and feasibility, the first kind of document that will be initiated and signed is a Confidentiality Disclosure Agreement.  Why?  This allows the sponsor to share with the site information, such as, the protocol which is proprietary in nature (trade secrets).  </a:t>
            </a:r>
          </a:p>
        </p:txBody>
      </p:sp>
      <p:sp>
        <p:nvSpPr>
          <p:cNvPr id="4" name="Slide Number Placeholder 3"/>
          <p:cNvSpPr>
            <a:spLocks noGrp="1"/>
          </p:cNvSpPr>
          <p:nvPr>
            <p:ph type="sldNum" sz="quarter" idx="5"/>
          </p:nvPr>
        </p:nvSpPr>
        <p:spPr/>
        <p:txBody>
          <a:bodyPr/>
          <a:lstStyle/>
          <a:p>
            <a:fld id="{7A4CCADA-217F-4E62-86BD-0B64A941AA52}" type="slidenum">
              <a:rPr lang="en-US" smtClean="0"/>
              <a:t>7</a:t>
            </a:fld>
            <a:endParaRPr lang="en-US"/>
          </a:p>
        </p:txBody>
      </p:sp>
    </p:spTree>
    <p:extLst>
      <p:ext uri="{BB962C8B-B14F-4D97-AF65-F5344CB8AC3E}">
        <p14:creationId xmlns:p14="http://schemas.microsoft.com/office/powerpoint/2010/main" val="365210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an example of a CDA from Harvard. In the background information, it discusses the sharing and disclosure if information. </a:t>
            </a:r>
          </a:p>
        </p:txBody>
      </p:sp>
      <p:sp>
        <p:nvSpPr>
          <p:cNvPr id="4" name="Slide Number Placeholder 3"/>
          <p:cNvSpPr>
            <a:spLocks noGrp="1"/>
          </p:cNvSpPr>
          <p:nvPr>
            <p:ph type="sldNum" sz="quarter" idx="5"/>
          </p:nvPr>
        </p:nvSpPr>
        <p:spPr/>
        <p:txBody>
          <a:bodyPr/>
          <a:lstStyle/>
          <a:p>
            <a:fld id="{7A4CCADA-217F-4E62-86BD-0B64A941AA52}" type="slidenum">
              <a:rPr lang="en-US" smtClean="0"/>
              <a:t>8</a:t>
            </a:fld>
            <a:endParaRPr lang="en-US"/>
          </a:p>
        </p:txBody>
      </p:sp>
    </p:spTree>
    <p:extLst>
      <p:ext uri="{BB962C8B-B14F-4D97-AF65-F5344CB8AC3E}">
        <p14:creationId xmlns:p14="http://schemas.microsoft.com/office/powerpoint/2010/main" val="28159285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second contract of agreement that is most common in clinical trials is the clinical trails agreement.  </a:t>
            </a:r>
          </a:p>
          <a:p>
            <a:endParaRPr lang="en-US" dirty="0"/>
          </a:p>
          <a:p>
            <a:r>
              <a:rPr lang="en-US" dirty="0"/>
              <a:t>Read the slide. </a:t>
            </a:r>
          </a:p>
        </p:txBody>
      </p:sp>
      <p:sp>
        <p:nvSpPr>
          <p:cNvPr id="4" name="Slide Number Placeholder 3"/>
          <p:cNvSpPr>
            <a:spLocks noGrp="1"/>
          </p:cNvSpPr>
          <p:nvPr>
            <p:ph type="sldNum" sz="quarter" idx="5"/>
          </p:nvPr>
        </p:nvSpPr>
        <p:spPr/>
        <p:txBody>
          <a:bodyPr/>
          <a:lstStyle/>
          <a:p>
            <a:fld id="{7A4CCADA-217F-4E62-86BD-0B64A941AA52}" type="slidenum">
              <a:rPr lang="en-US" smtClean="0"/>
              <a:t>9</a:t>
            </a:fld>
            <a:endParaRPr lang="en-US"/>
          </a:p>
        </p:txBody>
      </p:sp>
    </p:spTree>
    <p:extLst>
      <p:ext uri="{BB962C8B-B14F-4D97-AF65-F5344CB8AC3E}">
        <p14:creationId xmlns:p14="http://schemas.microsoft.com/office/powerpoint/2010/main" val="485555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1125846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AEBA1F4-ADBA-4608-9ADD-230599DCA629}"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9F3-AFBC-4CF0-A544-6F95ECF6DD19}" type="slidenum">
              <a:rPr lang="en-US" smtClean="0"/>
              <a:t>‹#›</a:t>
            </a:fld>
            <a:endParaRPr lang="en-US"/>
          </a:p>
        </p:txBody>
      </p:sp>
    </p:spTree>
    <p:extLst>
      <p:ext uri="{BB962C8B-B14F-4D97-AF65-F5344CB8AC3E}">
        <p14:creationId xmlns:p14="http://schemas.microsoft.com/office/powerpoint/2010/main" val="38397394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AEBA1F4-ADBA-4608-9ADD-230599DCA629}"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B9C9F3-AFBC-4CF0-A544-6F95ECF6DD19}" type="slidenum">
              <a:rPr lang="en-US" smtClean="0"/>
              <a:t>‹#›</a:t>
            </a:fld>
            <a:endParaRPr lang="en-US"/>
          </a:p>
        </p:txBody>
      </p:sp>
    </p:spTree>
    <p:extLst>
      <p:ext uri="{BB962C8B-B14F-4D97-AF65-F5344CB8AC3E}">
        <p14:creationId xmlns:p14="http://schemas.microsoft.com/office/powerpoint/2010/main" val="6420153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le with no author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4A0A12-4281-3148-929F-E1987EBF08E0}"/>
              </a:ext>
            </a:extLst>
          </p:cNvPr>
          <p:cNvSpPr>
            <a:spLocks noGrp="1"/>
          </p:cNvSpPr>
          <p:nvPr>
            <p:ph type="ctrTitle" hasCustomPrompt="1"/>
          </p:nvPr>
        </p:nvSpPr>
        <p:spPr>
          <a:xfrm>
            <a:off x="836140" y="2057400"/>
            <a:ext cx="10519719" cy="2743200"/>
          </a:xfrm>
          <a:prstGeom prst="rect">
            <a:avLst/>
          </a:prstGeom>
        </p:spPr>
        <p:txBody>
          <a:bodyPr anchor="ctr">
            <a:normAutofit/>
          </a:bodyPr>
          <a:lstStyle>
            <a:lvl1pPr algn="ctr">
              <a:defRPr sz="4400" b="0">
                <a:solidFill>
                  <a:srgbClr val="F6941F"/>
                </a:solidFill>
              </a:defRPr>
            </a:lvl1pPr>
          </a:lstStyle>
          <a:p>
            <a:r>
              <a:rPr lang="en-US" dirty="0"/>
              <a:t>Section Header Goes Here</a:t>
            </a:r>
          </a:p>
        </p:txBody>
      </p:sp>
    </p:spTree>
    <p:extLst>
      <p:ext uri="{BB962C8B-B14F-4D97-AF65-F5344CB8AC3E}">
        <p14:creationId xmlns:p14="http://schemas.microsoft.com/office/powerpoint/2010/main" val="2741441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567EB0D-FB78-4BC2-9406-5F9997CA95A1}"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4970F-5C4A-43DF-99ED-807DEDB6C38A}" type="slidenum">
              <a:rPr lang="en-US" smtClean="0"/>
              <a:t>‹#›</a:t>
            </a:fld>
            <a:endParaRPr lang="en-US"/>
          </a:p>
        </p:txBody>
      </p:sp>
    </p:spTree>
    <p:extLst>
      <p:ext uri="{BB962C8B-B14F-4D97-AF65-F5344CB8AC3E}">
        <p14:creationId xmlns:p14="http://schemas.microsoft.com/office/powerpoint/2010/main" val="1388264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en-US"/>
          </a:p>
        </p:txBody>
      </p:sp>
      <p:sp>
        <p:nvSpPr>
          <p:cNvPr id="3" name="Footer Placeholder 2"/>
          <p:cNvSpPr>
            <a:spLocks noGrp="1"/>
          </p:cNvSpPr>
          <p:nvPr>
            <p:ph type="ftr" sz="quarter" idx="11"/>
          </p:nvPr>
        </p:nvSpPr>
        <p:spPr/>
        <p:txBody>
          <a:bodyPr/>
          <a:lstStyle/>
          <a:p>
            <a:pPr lvl="0"/>
            <a:endParaRPr lang="en-US"/>
          </a:p>
        </p:txBody>
      </p:sp>
      <p:sp>
        <p:nvSpPr>
          <p:cNvPr id="4" name="Slide Number Placeholder 3"/>
          <p:cNvSpPr>
            <a:spLocks noGrp="1"/>
          </p:cNvSpPr>
          <p:nvPr>
            <p:ph type="sldNum" sz="quarter" idx="12"/>
          </p:nvPr>
        </p:nvSpPr>
        <p:spPr/>
        <p:txBody>
          <a:bodyPr/>
          <a:lstStyle/>
          <a:p>
            <a:pPr lvl="0"/>
            <a:fld id="{319AAFAA-6811-4F83-9302-7C2308829428}" type="slidenum">
              <a:rPr lang="en-US" smtClean="0"/>
              <a:t>‹#›</a:t>
            </a:fld>
            <a:endParaRPr lang="en-US"/>
          </a:p>
        </p:txBody>
      </p:sp>
    </p:spTree>
    <p:extLst>
      <p:ext uri="{BB962C8B-B14F-4D97-AF65-F5344CB8AC3E}">
        <p14:creationId xmlns:p14="http://schemas.microsoft.com/office/powerpoint/2010/main" val="410355819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8A97DCC-CA98-4C4D-BCBA-5837E933ABA7}" type="datetimeFigureOut">
              <a:rPr lang="en-US" smtClean="0"/>
              <a:t>3/22/2022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09971A-DA87-4E54-9C73-A0E3941C3B9D}" type="slidenum">
              <a:rPr lang="en-US" smtClean="0"/>
              <a:t>‹#›</a:t>
            </a:fld>
            <a:endParaRPr lang="en-US"/>
          </a:p>
        </p:txBody>
      </p:sp>
    </p:spTree>
    <p:extLst>
      <p:ext uri="{BB962C8B-B14F-4D97-AF65-F5344CB8AC3E}">
        <p14:creationId xmlns:p14="http://schemas.microsoft.com/office/powerpoint/2010/main" val="92601613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EBA1F4-ADBA-4608-9ADD-230599DCA629}" type="datetimeFigureOut">
              <a:rPr lang="en-US" smtClean="0"/>
              <a:t>3/22/2022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FB9C9F3-AFBC-4CF0-A544-6F95ECF6DD19}" type="slidenum">
              <a:rPr lang="en-US" smtClean="0"/>
              <a:t>‹#›</a:t>
            </a:fld>
            <a:endParaRPr lang="en-US"/>
          </a:p>
        </p:txBody>
      </p:sp>
    </p:spTree>
    <p:extLst>
      <p:ext uri="{BB962C8B-B14F-4D97-AF65-F5344CB8AC3E}">
        <p14:creationId xmlns:p14="http://schemas.microsoft.com/office/powerpoint/2010/main" val="1250132516"/>
      </p:ext>
    </p:extLst>
  </p:cSld>
  <p:clrMap bg1="lt1" tx1="dk1" bg2="lt2" tx2="dk2" accent1="accent1" accent2="accent2" accent3="accent3" accent4="accent4" accent5="accent5" accent6="accent6" hlink="hlink" folHlink="folHlink"/>
  <p:sldLayoutIdLst>
    <p:sldLayoutId id="2147483680" r:id="rId1"/>
    <p:sldLayoutId id="2147483661" r:id="rId2"/>
    <p:sldLayoutId id="2147483679" r:id="rId3"/>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567EB0D-FB78-4BC2-9406-5F9997CA95A1}" type="datetimeFigureOut">
              <a:rPr lang="en-US" smtClean="0"/>
              <a:t>3/22/2022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784970F-5C4A-43DF-99ED-807DEDB6C38A}" type="slidenum">
              <a:rPr lang="en-US" smtClean="0"/>
              <a:t>‹#›</a:t>
            </a:fld>
            <a:endParaRPr lang="en-US"/>
          </a:p>
        </p:txBody>
      </p:sp>
    </p:spTree>
    <p:extLst>
      <p:ext uri="{BB962C8B-B14F-4D97-AF65-F5344CB8AC3E}">
        <p14:creationId xmlns:p14="http://schemas.microsoft.com/office/powerpoint/2010/main" val="450804524"/>
      </p:ext>
    </p:extLst>
  </p:cSld>
  <p:clrMap bg1="lt1" tx1="dk1" bg2="lt2" tx2="dk2" accent1="accent1" accent2="accent2" accent3="accent3" accent4="accent4" accent5="accent5" accent6="accent6" hlink="hlink" folHlink="folHlink"/>
  <p:sldLayoutIdLst>
    <p:sldLayoutId id="2147483677" r:id="rId1"/>
    <p:sldLayoutId id="2147483662" r:id="rId2"/>
    <p:sldLayoutId id="2147483681" r:id="rId3"/>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8A97DCC-CA98-4C4D-BCBA-5837E933ABA7}" type="datetimeFigureOut">
              <a:rPr lang="en-US" smtClean="0"/>
              <a:t>3/22/2022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509971A-DA87-4E54-9C73-A0E3941C3B9D}" type="slidenum">
              <a:rPr lang="en-US" smtClean="0"/>
              <a:t>‹#›</a:t>
            </a:fld>
            <a:endParaRPr lang="en-US"/>
          </a:p>
        </p:txBody>
      </p:sp>
    </p:spTree>
    <p:extLst>
      <p:ext uri="{BB962C8B-B14F-4D97-AF65-F5344CB8AC3E}">
        <p14:creationId xmlns:p14="http://schemas.microsoft.com/office/powerpoint/2010/main" val="558967688"/>
      </p:ext>
    </p:extLst>
  </p:cSld>
  <p:clrMap bg1="lt1" tx1="dk1" bg2="lt2" tx2="dk2" accent1="accent1" accent2="accent2" accent3="accent3" accent4="accent4" accent5="accent5" accent6="accent6" hlink="hlink" folHlink="folHlink"/>
  <p:sldLayoutIdLst>
    <p:sldLayoutId id="2147483708" r:id="rId1"/>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customXml" Target="../ink/ink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customXml" Target="../ink/ink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customXml" Target="../ink/ink3.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openxmlformats.org/officeDocument/2006/relationships/image" Target="../media/image24.svg"/></Relationships>
</file>

<file path=ppt/slides/_rels/slide27.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customXml" Target="../ink/ink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customXml" Target="../ink/ink5.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customXml" Target="../ink/ink6.xml"/></Relationships>
</file>

<file path=ppt/slides/_rels/slide3.xml.rels><?xml version="1.0" encoding="UTF-8" standalone="yes"?>
<Relationships xmlns="http://schemas.openxmlformats.org/package/2006/relationships"><Relationship Id="rId3" Type="http://schemas.openxmlformats.org/officeDocument/2006/relationships/hyperlink" Target="mailto:dbran@uthsc.edu"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5" Type="http://schemas.openxmlformats.org/officeDocument/2006/relationships/hyperlink" Target="https://tnctsi.uthsc.edu/training-and-education/seminars-and-workshops/" TargetMode="External"/><Relationship Id="rId4" Type="http://schemas.openxmlformats.org/officeDocument/2006/relationships/hyperlink" Target="mailto:mlynn@uthsc.edu"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customXml" Target="../ink/ink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0.png"/><Relationship Id="rId2" Type="http://schemas.openxmlformats.org/officeDocument/2006/relationships/customXml" Target="../ink/ink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29.sv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8" Type="http://schemas.openxmlformats.org/officeDocument/2006/relationships/hyperlink" Target="https://research.utdallas.edu/wp/wp-admin/post.php?post=735&amp;action=edit#material-transfer-agreement" TargetMode="External"/><Relationship Id="rId13" Type="http://schemas.openxmlformats.org/officeDocument/2006/relationships/hyperlink" Target="https://research.utdallas.edu/researchers/contracts/types-of-agreements#subaward-agreement" TargetMode="External"/><Relationship Id="rId3" Type="http://schemas.openxmlformats.org/officeDocument/2006/relationships/hyperlink" Target="https://research.utdallas.edu/wp/wp-admin/post.php?post=735&amp;action=edit#allocation-of-rights" TargetMode="External"/><Relationship Id="rId7" Type="http://schemas.openxmlformats.org/officeDocument/2006/relationships/hyperlink" Target="https://research.utdallas.edu/wp/wp-admin/post.php?post=735&amp;action=edit#interagency-cooperation-contract" TargetMode="External"/><Relationship Id="rId12" Type="http://schemas.openxmlformats.org/officeDocument/2006/relationships/hyperlink" Target="https://research.utdallas.edu/researchers/contracts/types-of-agreements#sponsored-research-agreement"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hyperlink" Target="https://research.utdallas.edu/researchers/contracts/types-of-agreements#data-use-agreement" TargetMode="External"/><Relationship Id="rId11" Type="http://schemas.openxmlformats.org/officeDocument/2006/relationships/hyperlink" Target="https://research.utdallas.edu/researchers/contracts/types-of-agreements#service-agreement" TargetMode="External"/><Relationship Id="rId5" Type="http://schemas.openxmlformats.org/officeDocument/2006/relationships/hyperlink" Target="https://research.utdallas.edu/wp/wp-admin/post.php?post=735&amp;action=edit#consortium-agreement" TargetMode="External"/><Relationship Id="rId10" Type="http://schemas.openxmlformats.org/officeDocument/2006/relationships/hyperlink" Target="https://research.utdallas.edu/researchers/contracts/types-of-agreements#nondisclosure-agreement" TargetMode="External"/><Relationship Id="rId4" Type="http://schemas.openxmlformats.org/officeDocument/2006/relationships/hyperlink" Target="https://research.utdallas.edu/wp/wp-admin/post.php?post=735&amp;action=edit#collaborative-research-agreement" TargetMode="External"/><Relationship Id="rId9" Type="http://schemas.openxmlformats.org/officeDocument/2006/relationships/hyperlink" Target="https://research.utdallas.edu/wp/wp-admin/post.php?post=735&amp;action=edit#memorandum-of-understanding" TargetMode="External"/><Relationship Id="rId14" Type="http://schemas.openxmlformats.org/officeDocument/2006/relationships/hyperlink" Target="https://research.utdallas.edu/researchers/contracts/types-of-agreements#teaming-agreement"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9">
            <a:extLst>
              <a:ext uri="{FF2B5EF4-FFF2-40B4-BE49-F238E27FC236}">
                <a16:creationId xmlns:a16="http://schemas.microsoft.com/office/drawing/2014/main" id="{609316A9-990D-4EC3-A671-70EE5C1493A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B0C6109-9159-49CA-AD7A-F9035539DB7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686F14F5-308C-4EB6-87AB-05DE9501B1A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8" name="Rectangle 23">
              <a:extLst>
                <a:ext uri="{FF2B5EF4-FFF2-40B4-BE49-F238E27FC236}">
                  <a16:creationId xmlns:a16="http://schemas.microsoft.com/office/drawing/2014/main" id="{BA032363-A188-47C5-9D59-9B788809DC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25">
              <a:extLst>
                <a:ext uri="{FF2B5EF4-FFF2-40B4-BE49-F238E27FC236}">
                  <a16:creationId xmlns:a16="http://schemas.microsoft.com/office/drawing/2014/main" id="{2C4077DF-6BB9-4069-AD28-6B1664EBB0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14">
              <a:extLst>
                <a:ext uri="{FF2B5EF4-FFF2-40B4-BE49-F238E27FC236}">
                  <a16:creationId xmlns:a16="http://schemas.microsoft.com/office/drawing/2014/main" id="{1D2B8B50-3419-41ED-9A9F-3CF9EEBBD3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7">
              <a:extLst>
                <a:ext uri="{FF2B5EF4-FFF2-40B4-BE49-F238E27FC236}">
                  <a16:creationId xmlns:a16="http://schemas.microsoft.com/office/drawing/2014/main" id="{5C640498-2E73-4FA2-BEB6-C3596A458C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8">
              <a:extLst>
                <a:ext uri="{FF2B5EF4-FFF2-40B4-BE49-F238E27FC236}">
                  <a16:creationId xmlns:a16="http://schemas.microsoft.com/office/drawing/2014/main" id="{3240EEFC-4112-4C39-A816-C815774F6D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9">
              <a:extLst>
                <a:ext uri="{FF2B5EF4-FFF2-40B4-BE49-F238E27FC236}">
                  <a16:creationId xmlns:a16="http://schemas.microsoft.com/office/drawing/2014/main" id="{ADF362B0-03EA-4800-9FAA-9F128587E4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18">
              <a:extLst>
                <a:ext uri="{FF2B5EF4-FFF2-40B4-BE49-F238E27FC236}">
                  <a16:creationId xmlns:a16="http://schemas.microsoft.com/office/drawing/2014/main" id="{0BA84559-2F4C-4795-9246-4C563F942D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8" name="Isosceles Triangle 19">
              <a:extLst>
                <a:ext uri="{FF2B5EF4-FFF2-40B4-BE49-F238E27FC236}">
                  <a16:creationId xmlns:a16="http://schemas.microsoft.com/office/drawing/2014/main" id="{FA77A1AA-CA47-4A91-A0A1-0A8CE31A985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9" name="Rectangle 21">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23">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5" name="Straight Connector 24">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1"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Isosceles Triangle 27">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44"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5"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6"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7" name="Isosceles Triangle 31">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8" name="Isosceles Triangle 32">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49" name="Rectangle 34">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8301227"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icture containing graphical user interface&#10;&#10;Description automatically generated">
            <a:extLst>
              <a:ext uri="{FF2B5EF4-FFF2-40B4-BE49-F238E27FC236}">
                <a16:creationId xmlns:a16="http://schemas.microsoft.com/office/drawing/2014/main" id="{322D083B-2364-4D51-91B1-F212B454F8AA}"/>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126310" y="1457435"/>
            <a:ext cx="7003562" cy="3939504"/>
          </a:xfrm>
          <a:prstGeom prst="rect">
            <a:avLst/>
          </a:prstGeom>
        </p:spPr>
      </p:pic>
    </p:spTree>
    <p:extLst>
      <p:ext uri="{BB962C8B-B14F-4D97-AF65-F5344CB8AC3E}">
        <p14:creationId xmlns:p14="http://schemas.microsoft.com/office/powerpoint/2010/main" val="10235581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D7540-5434-4417-8822-CD5E0EFE9994}"/>
              </a:ext>
            </a:extLst>
          </p:cNvPr>
          <p:cNvSpPr>
            <a:spLocks noGrp="1"/>
          </p:cNvSpPr>
          <p:nvPr>
            <p:ph type="title"/>
          </p:nvPr>
        </p:nvSpPr>
        <p:spPr>
          <a:xfrm>
            <a:off x="677334" y="233464"/>
            <a:ext cx="8596668" cy="690664"/>
          </a:xfrm>
        </p:spPr>
        <p:txBody>
          <a:bodyPr>
            <a:normAutofit fontScale="90000"/>
          </a:bodyPr>
          <a:lstStyle/>
          <a:p>
            <a:r>
              <a:rPr lang="en-US" dirty="0">
                <a:solidFill>
                  <a:schemeClr val="tx1"/>
                </a:solidFill>
                <a:latin typeface="Arial Black" panose="020B0A04020102020204" pitchFamily="34" charset="0"/>
              </a:rPr>
              <a:t>Parts of a Clinical Trial Agreement</a:t>
            </a:r>
            <a:br>
              <a:rPr lang="en-US" dirty="0">
                <a:solidFill>
                  <a:schemeClr val="tx1"/>
                </a:solidFill>
                <a:latin typeface="Arial Black" panose="020B0A04020102020204" pitchFamily="34" charset="0"/>
              </a:rPr>
            </a:br>
            <a:r>
              <a:rPr lang="en-US" sz="1100" dirty="0">
                <a:solidFill>
                  <a:schemeClr val="tx1"/>
                </a:solidFill>
                <a:latin typeface="Arial Black" panose="020B0A04020102020204" pitchFamily="34" charset="0"/>
              </a:rPr>
              <a:t>https://www.agreements.org/</a:t>
            </a:r>
          </a:p>
        </p:txBody>
      </p:sp>
      <p:pic>
        <p:nvPicPr>
          <p:cNvPr id="5" name="Content Placeholder 4">
            <a:extLst>
              <a:ext uri="{FF2B5EF4-FFF2-40B4-BE49-F238E27FC236}">
                <a16:creationId xmlns:a16="http://schemas.microsoft.com/office/drawing/2014/main" id="{EA1FDCF9-6013-46BF-A9DD-03483D8D1A23}"/>
              </a:ext>
            </a:extLst>
          </p:cNvPr>
          <p:cNvPicPr>
            <a:picLocks noGrp="1" noChangeAspect="1"/>
          </p:cNvPicPr>
          <p:nvPr>
            <p:ph idx="1"/>
          </p:nvPr>
        </p:nvPicPr>
        <p:blipFill>
          <a:blip r:embed="rId3"/>
          <a:stretch>
            <a:fillRect/>
          </a:stretch>
        </p:blipFill>
        <p:spPr>
          <a:xfrm>
            <a:off x="1750980" y="1400783"/>
            <a:ext cx="6225702" cy="5350213"/>
          </a:xfrm>
        </p:spPr>
      </p:pic>
    </p:spTree>
    <p:extLst>
      <p:ext uri="{BB962C8B-B14F-4D97-AF65-F5344CB8AC3E}">
        <p14:creationId xmlns:p14="http://schemas.microsoft.com/office/powerpoint/2010/main" val="3313130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4" descr="A hand holding a pen and shading circles on a sheet">
            <a:extLst>
              <a:ext uri="{FF2B5EF4-FFF2-40B4-BE49-F238E27FC236}">
                <a16:creationId xmlns:a16="http://schemas.microsoft.com/office/drawing/2014/main" id="{B1832A70-D8F0-4394-AE2D-0D3ED55562ED}"/>
              </a:ext>
            </a:extLst>
          </p:cNvPr>
          <p:cNvPicPr>
            <a:picLocks noChangeAspect="1"/>
          </p:cNvPicPr>
          <p:nvPr/>
        </p:nvPicPr>
        <p:blipFill rotWithShape="1">
          <a:blip r:embed="rId3"/>
          <a:srcRect l="28591" r="4120"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21C4EE0F-6CA5-4B40-89F0-61088B7A1AC6}"/>
              </a:ext>
            </a:extLst>
          </p:cNvPr>
          <p:cNvSpPr>
            <a:spLocks noGrp="1"/>
          </p:cNvSpPr>
          <p:nvPr>
            <p:ph type="title"/>
          </p:nvPr>
        </p:nvSpPr>
        <p:spPr>
          <a:xfrm>
            <a:off x="677333" y="2310581"/>
            <a:ext cx="3851123" cy="1681315"/>
          </a:xfrm>
        </p:spPr>
        <p:txBody>
          <a:bodyPr>
            <a:normAutofit/>
          </a:bodyPr>
          <a:lstStyle/>
          <a:p>
            <a:r>
              <a:rPr lang="en-US" b="1" dirty="0">
                <a:solidFill>
                  <a:schemeClr val="tx1"/>
                </a:solidFill>
                <a:effectLst/>
                <a:latin typeface="Arial Black" panose="020B0A04020102020204" pitchFamily="34" charset="0"/>
                <a:ea typeface="Times New Roman" panose="02020603050405020304" pitchFamily="18" charset="0"/>
              </a:rPr>
              <a:t>Study Closure</a:t>
            </a:r>
            <a:r>
              <a:rPr lang="en-US" dirty="0">
                <a:solidFill>
                  <a:schemeClr val="tx1"/>
                </a:solidFill>
                <a:effectLst/>
                <a:latin typeface="Arial Black" panose="020B0A04020102020204" pitchFamily="34" charset="0"/>
                <a:ea typeface="Times New Roman" panose="02020603050405020304" pitchFamily="18" charset="0"/>
              </a:rPr>
              <a:t> </a:t>
            </a:r>
            <a:br>
              <a:rPr lang="en-US" dirty="0">
                <a:solidFill>
                  <a:schemeClr val="tx1"/>
                </a:solidFill>
                <a:effectLst/>
                <a:latin typeface="Arial Black" panose="020B0A04020102020204" pitchFamily="34" charset="0"/>
                <a:ea typeface="Times New Roman" panose="02020603050405020304" pitchFamily="18" charset="0"/>
              </a:rPr>
            </a:br>
            <a:endParaRPr lang="en-US" dirty="0">
              <a:solidFill>
                <a:schemeClr val="tx1"/>
              </a:solidFill>
              <a:latin typeface="Arial Black" panose="020B0A04020102020204" pitchFamily="34" charset="0"/>
            </a:endParaRPr>
          </a:p>
        </p:txBody>
      </p:sp>
      <p:sp>
        <p:nvSpPr>
          <p:cNvPr id="3" name="Content Placeholder 2">
            <a:extLst>
              <a:ext uri="{FF2B5EF4-FFF2-40B4-BE49-F238E27FC236}">
                <a16:creationId xmlns:a16="http://schemas.microsoft.com/office/drawing/2014/main" id="{74190795-9D5E-4B60-88F3-E6F67B9447E7}"/>
              </a:ext>
            </a:extLst>
          </p:cNvPr>
          <p:cNvSpPr>
            <a:spLocks noGrp="1"/>
          </p:cNvSpPr>
          <p:nvPr>
            <p:ph idx="1"/>
          </p:nvPr>
        </p:nvSpPr>
        <p:spPr>
          <a:xfrm>
            <a:off x="677334" y="1651819"/>
            <a:ext cx="3851122" cy="4389543"/>
          </a:xfrm>
        </p:spPr>
        <p:txBody>
          <a:bodyPr>
            <a:normAutofit/>
          </a:bodyPr>
          <a:lstStyle/>
          <a:p>
            <a:pPr marL="0" marR="0" indent="0">
              <a:spcBef>
                <a:spcPts val="0"/>
              </a:spcBef>
              <a:spcAft>
                <a:spcPts val="800"/>
              </a:spcAft>
              <a:buNone/>
            </a:pPr>
            <a:r>
              <a:rPr lang="en-US"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cxnSp>
        <p:nvCxnSpPr>
          <p:cNvPr id="7" name="Straight Connector 8">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10">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8904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1C4EE0F-6CA5-4B40-89F0-61088B7A1AC6}"/>
              </a:ext>
            </a:extLst>
          </p:cNvPr>
          <p:cNvSpPr>
            <a:spLocks noGrp="1"/>
          </p:cNvSpPr>
          <p:nvPr>
            <p:ph type="title"/>
          </p:nvPr>
        </p:nvSpPr>
        <p:spPr>
          <a:xfrm>
            <a:off x="1286933" y="609600"/>
            <a:ext cx="10197494" cy="1099457"/>
          </a:xfrm>
        </p:spPr>
        <p:txBody>
          <a:bodyPr>
            <a:normAutofit/>
          </a:bodyPr>
          <a:lstStyle/>
          <a:p>
            <a:pPr algn="ctr">
              <a:lnSpc>
                <a:spcPct val="90000"/>
              </a:lnSpc>
            </a:pPr>
            <a:r>
              <a:rPr lang="en-US" b="1" dirty="0">
                <a:solidFill>
                  <a:schemeClr val="tx1"/>
                </a:solidFill>
                <a:effectLst/>
                <a:latin typeface="Arial Black" panose="020B0A04020102020204" pitchFamily="34" charset="0"/>
                <a:ea typeface="Times New Roman" panose="02020603050405020304" pitchFamily="18" charset="0"/>
              </a:rPr>
              <a:t>Study Closure</a:t>
            </a:r>
            <a:r>
              <a:rPr lang="en-US" dirty="0">
                <a:solidFill>
                  <a:schemeClr val="tx1"/>
                </a:solidFill>
                <a:effectLst/>
                <a:latin typeface="Arial Black" panose="020B0A04020102020204" pitchFamily="34" charset="0"/>
                <a:ea typeface="Times New Roman" panose="02020603050405020304" pitchFamily="18" charset="0"/>
              </a:rPr>
              <a:t> </a:t>
            </a:r>
            <a:br>
              <a:rPr lang="en-US" dirty="0">
                <a:solidFill>
                  <a:schemeClr val="tx1"/>
                </a:solidFill>
                <a:effectLst/>
                <a:latin typeface="Arial Black" panose="020B0A04020102020204" pitchFamily="34" charset="0"/>
                <a:ea typeface="Times New Roman" panose="02020603050405020304" pitchFamily="18" charset="0"/>
              </a:rPr>
            </a:br>
            <a:endParaRPr lang="en-US" dirty="0">
              <a:solidFill>
                <a:schemeClr val="tx1"/>
              </a:solidFill>
              <a:latin typeface="Arial Black" panose="020B0A04020102020204" pitchFamily="34" charset="0"/>
            </a:endParaRP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A43901DC-0803-4A95-8043-4068F4415D16}"/>
              </a:ext>
            </a:extLst>
          </p:cNvPr>
          <p:cNvGraphicFramePr>
            <a:graphicFrameLocks noGrp="1"/>
          </p:cNvGraphicFramePr>
          <p:nvPr>
            <p:ph idx="1"/>
            <p:extLst>
              <p:ext uri="{D42A27DB-BD31-4B8C-83A1-F6EECF244321}">
                <p14:modId xmlns:p14="http://schemas.microsoft.com/office/powerpoint/2010/main" val="4286731143"/>
              </p:ext>
            </p:extLst>
          </p:nvPr>
        </p:nvGraphicFramePr>
        <p:xfrm>
          <a:off x="666427" y="1948543"/>
          <a:ext cx="10734390" cy="47051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134613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1C25B-5F49-482D-AC00-676181C670CE}"/>
              </a:ext>
            </a:extLst>
          </p:cNvPr>
          <p:cNvSpPr>
            <a:spLocks noGrp="1"/>
          </p:cNvSpPr>
          <p:nvPr>
            <p:ph type="title"/>
          </p:nvPr>
        </p:nvSpPr>
        <p:spPr>
          <a:xfrm>
            <a:off x="677334" y="1290320"/>
            <a:ext cx="8596668" cy="640080"/>
          </a:xfrm>
        </p:spPr>
        <p:txBody>
          <a:bodyPr>
            <a:normAutofit fontScale="90000"/>
          </a:bodyPr>
          <a:lstStyle/>
          <a:p>
            <a:r>
              <a:rPr lang="en-US" dirty="0">
                <a:solidFill>
                  <a:schemeClr val="tx1"/>
                </a:solidFill>
                <a:latin typeface="Arial Black" panose="020B0A04020102020204" pitchFamily="34" charset="0"/>
              </a:rPr>
              <a:t>Study Closeout Visit by the Clinical Research Associate / Monitor</a:t>
            </a:r>
          </a:p>
        </p:txBody>
      </p:sp>
      <p:sp>
        <p:nvSpPr>
          <p:cNvPr id="3" name="Content Placeholder 2">
            <a:extLst>
              <a:ext uri="{FF2B5EF4-FFF2-40B4-BE49-F238E27FC236}">
                <a16:creationId xmlns:a16="http://schemas.microsoft.com/office/drawing/2014/main" id="{5547F38F-26F1-4BD4-9226-95F56CE34A89}"/>
              </a:ext>
            </a:extLst>
          </p:cNvPr>
          <p:cNvSpPr>
            <a:spLocks noGrp="1"/>
          </p:cNvSpPr>
          <p:nvPr>
            <p:ph idx="1"/>
          </p:nvPr>
        </p:nvSpPr>
        <p:spPr>
          <a:xfrm>
            <a:off x="677334" y="2783840"/>
            <a:ext cx="8596668" cy="3257522"/>
          </a:xfrm>
        </p:spPr>
        <p:txBody>
          <a:bodyPr/>
          <a:lstStyle/>
          <a:p>
            <a:r>
              <a:rPr lang="en-US" dirty="0">
                <a:latin typeface="Arial Black" panose="020B0A04020102020204" pitchFamily="34" charset="0"/>
              </a:rPr>
              <a:t>Data Query / Resolution Closure</a:t>
            </a:r>
          </a:p>
          <a:p>
            <a:r>
              <a:rPr lang="en-US" dirty="0">
                <a:latin typeface="Arial Black" panose="020B0A04020102020204" pitchFamily="34" charset="0"/>
              </a:rPr>
              <a:t>Essential Documents Verification</a:t>
            </a:r>
          </a:p>
          <a:p>
            <a:r>
              <a:rPr lang="en-US" dirty="0">
                <a:latin typeface="Arial Black" panose="020B0A04020102020204" pitchFamily="34" charset="0"/>
              </a:rPr>
              <a:t>Investigational Product Accountability and Disposition</a:t>
            </a:r>
          </a:p>
          <a:p>
            <a:r>
              <a:rPr lang="en-US" dirty="0">
                <a:latin typeface="Arial Black" panose="020B0A04020102020204" pitchFamily="34" charset="0"/>
              </a:rPr>
              <a:t>Investigator’s Study File and Administrative Items</a:t>
            </a:r>
          </a:p>
          <a:p>
            <a:r>
              <a:rPr lang="en-US" dirty="0">
                <a:latin typeface="Arial Black" panose="020B0A04020102020204" pitchFamily="34" charset="0"/>
              </a:rPr>
              <a:t>Ensure that the investigator is aware of their responsibilities after closure</a:t>
            </a:r>
          </a:p>
        </p:txBody>
      </p:sp>
    </p:spTree>
    <p:extLst>
      <p:ext uri="{BB962C8B-B14F-4D97-AF65-F5344CB8AC3E}">
        <p14:creationId xmlns:p14="http://schemas.microsoft.com/office/powerpoint/2010/main" val="2887887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a:xfrm>
            <a:off x="677334" y="1361440"/>
            <a:ext cx="8596668" cy="568960"/>
          </a:xfrm>
        </p:spPr>
        <p:txBody>
          <a:bodyPr>
            <a:normAutofit fontScale="90000"/>
          </a:bodyPr>
          <a:lstStyle/>
          <a:p>
            <a:r>
              <a:rPr lang="en-US" dirty="0">
                <a:solidFill>
                  <a:schemeClr val="tx1"/>
                </a:solidFill>
                <a:latin typeface="Arial Black" panose="020B0A04020102020204" pitchFamily="34" charset="0"/>
              </a:rPr>
              <a:t>Data Query / Resolution Closure</a:t>
            </a:r>
            <a:br>
              <a:rPr lang="en-US" dirty="0"/>
            </a:br>
            <a:endParaRPr lang="en-US" dirty="0"/>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a:xfrm>
            <a:off x="677334" y="2875280"/>
            <a:ext cx="8596668" cy="3166082"/>
          </a:xfrm>
        </p:spPr>
        <p:txBody>
          <a:bodyPr/>
          <a:lstStyle/>
          <a:p>
            <a:r>
              <a:rPr lang="en-US" dirty="0">
                <a:latin typeface="Arial Black" panose="020B0A04020102020204" pitchFamily="34" charset="0"/>
              </a:rPr>
              <a:t>If all of the data has not been entered / verified, this must be done at the close-out visit by the CRA (Clinical Research Associate), also called the monitor.</a:t>
            </a:r>
          </a:p>
          <a:p>
            <a:r>
              <a:rPr lang="en-US" dirty="0">
                <a:latin typeface="Arial Black" panose="020B0A04020102020204" pitchFamily="34" charset="0"/>
              </a:rPr>
              <a:t>The CRC (Clinical Research Coordinator) should do this prior to the closeout visit but sometimes there is not time if the study was stopped abruptly.</a:t>
            </a:r>
          </a:p>
        </p:txBody>
      </p:sp>
    </p:spTree>
    <p:extLst>
      <p:ext uri="{BB962C8B-B14F-4D97-AF65-F5344CB8AC3E}">
        <p14:creationId xmlns:p14="http://schemas.microsoft.com/office/powerpoint/2010/main" val="929697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p:txBody>
          <a:bodyPr>
            <a:normAutofit fontScale="90000"/>
          </a:bodyPr>
          <a:lstStyle/>
          <a:p>
            <a:r>
              <a:rPr lang="en-US" dirty="0">
                <a:solidFill>
                  <a:schemeClr val="tx1"/>
                </a:solidFill>
                <a:latin typeface="Arial Black" panose="020B0A04020102020204" pitchFamily="34" charset="0"/>
              </a:rPr>
              <a:t>Investigation Product Accountability and Disposition</a:t>
            </a:r>
            <a:br>
              <a:rPr lang="en-US" dirty="0">
                <a:latin typeface="Arial Black" panose="020B0A04020102020204" pitchFamily="34" charset="0"/>
              </a:rPr>
            </a:br>
            <a:r>
              <a:rPr lang="en-US" dirty="0">
                <a:solidFill>
                  <a:schemeClr val="tx1"/>
                </a:solidFill>
                <a:latin typeface="Arial Black" panose="020B0A04020102020204" pitchFamily="34" charset="0"/>
              </a:rPr>
              <a:t> </a:t>
            </a: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p:txBody>
          <a:bodyPr/>
          <a:lstStyle/>
          <a:p>
            <a:r>
              <a:rPr lang="en-US" dirty="0">
                <a:latin typeface="Arial Black" panose="020B0A04020102020204" pitchFamily="34" charset="0"/>
              </a:rPr>
              <a:t>CRA will conduct an inventory of investigational product and supplies.</a:t>
            </a:r>
          </a:p>
          <a:p>
            <a:r>
              <a:rPr lang="en-US" dirty="0">
                <a:latin typeface="Arial Black" panose="020B0A04020102020204" pitchFamily="34" charset="0"/>
              </a:rPr>
              <a:t>The leftover product and supplies will be shipped back to the sponsor or disposed according to the protocol.</a:t>
            </a:r>
          </a:p>
          <a:p>
            <a:r>
              <a:rPr lang="en-US" dirty="0">
                <a:latin typeface="Arial Black" panose="020B0A04020102020204" pitchFamily="34" charset="0"/>
              </a:rPr>
              <a:t>A copy of the ending inventory should be given to the CRA and, also, kept on file with the investigator </a:t>
            </a:r>
          </a:p>
          <a:p>
            <a:r>
              <a:rPr lang="en-US" dirty="0">
                <a:latin typeface="Arial Black" panose="020B0A04020102020204" pitchFamily="34" charset="0"/>
              </a:rPr>
              <a:t>IP reconciliation and supplies should be conducted throughout the study and not left to the closeout visit.</a:t>
            </a:r>
          </a:p>
        </p:txBody>
      </p:sp>
    </p:spTree>
    <p:extLst>
      <p:ext uri="{BB962C8B-B14F-4D97-AF65-F5344CB8AC3E}">
        <p14:creationId xmlns:p14="http://schemas.microsoft.com/office/powerpoint/2010/main" val="324688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a:xfrm>
            <a:off x="677334" y="1300480"/>
            <a:ext cx="8596668" cy="629920"/>
          </a:xfrm>
        </p:spPr>
        <p:txBody>
          <a:bodyPr>
            <a:normAutofit fontScale="90000"/>
          </a:bodyPr>
          <a:lstStyle/>
          <a:p>
            <a:r>
              <a:rPr lang="en-US" dirty="0">
                <a:solidFill>
                  <a:schemeClr val="tx1"/>
                </a:solidFill>
                <a:latin typeface="Arial Black" panose="020B0A04020102020204" pitchFamily="34" charset="0"/>
              </a:rPr>
              <a:t>Investigator’s Study File and Administrative Items</a:t>
            </a: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a:xfrm>
            <a:off x="677334" y="2956560"/>
            <a:ext cx="8596668" cy="3084802"/>
          </a:xfrm>
        </p:spPr>
        <p:txBody>
          <a:bodyPr/>
          <a:lstStyle/>
          <a:p>
            <a:pPr marL="0" indent="0">
              <a:buNone/>
            </a:pPr>
            <a:r>
              <a:rPr lang="en-US" dirty="0">
                <a:latin typeface="Arial Black" panose="020B0A04020102020204" pitchFamily="34" charset="0"/>
              </a:rPr>
              <a:t>The CRA will perform one last reconciliation of site documents to the sponsor’s documents. </a:t>
            </a:r>
          </a:p>
          <a:p>
            <a:pPr marL="0" indent="0">
              <a:buNone/>
            </a:pPr>
            <a:endParaRPr lang="en-US" dirty="0">
              <a:latin typeface="Arial Black" panose="020B0A04020102020204" pitchFamily="34" charset="0"/>
            </a:endParaRPr>
          </a:p>
          <a:p>
            <a:pPr marL="0" indent="0">
              <a:buNone/>
            </a:pPr>
            <a:r>
              <a:rPr lang="en-US" dirty="0">
                <a:latin typeface="Arial Black" panose="020B0A04020102020204" pitchFamily="34" charset="0"/>
              </a:rPr>
              <a:t>All study documents must be present such as IRB approvals and correspondence, protocol amendments and all consent forms.</a:t>
            </a:r>
          </a:p>
          <a:p>
            <a:pPr marL="0" indent="0">
              <a:buNone/>
            </a:pPr>
            <a:endParaRPr lang="en-US" dirty="0">
              <a:latin typeface="Arial Black" panose="020B0A04020102020204" pitchFamily="34" charset="0"/>
            </a:endParaRPr>
          </a:p>
          <a:p>
            <a:pPr marL="0" indent="0">
              <a:buNone/>
            </a:pPr>
            <a:r>
              <a:rPr lang="en-US" dirty="0">
                <a:latin typeface="Arial Black" panose="020B0A04020102020204" pitchFamily="34" charset="0"/>
              </a:rPr>
              <a:t>After the file is complete, it can be placed in storage. </a:t>
            </a:r>
          </a:p>
        </p:txBody>
      </p:sp>
    </p:spTree>
    <p:extLst>
      <p:ext uri="{BB962C8B-B14F-4D97-AF65-F5344CB8AC3E}">
        <p14:creationId xmlns:p14="http://schemas.microsoft.com/office/powerpoint/2010/main" val="1655470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4DB7B-CD5D-4DC5-B24F-FD0393945C4B}"/>
              </a:ext>
            </a:extLst>
          </p:cNvPr>
          <p:cNvSpPr>
            <a:spLocks noGrp="1"/>
          </p:cNvSpPr>
          <p:nvPr>
            <p:ph type="title"/>
          </p:nvPr>
        </p:nvSpPr>
        <p:spPr/>
        <p:txBody>
          <a:bodyPr>
            <a:normAutofit fontScale="90000"/>
          </a:bodyPr>
          <a:lstStyle/>
          <a:p>
            <a:r>
              <a:rPr lang="en-US" sz="4000" dirty="0">
                <a:solidFill>
                  <a:schemeClr val="tx1"/>
                </a:solidFill>
                <a:latin typeface="Arial Black" panose="020B0A04020102020204" pitchFamily="34" charset="0"/>
              </a:rPr>
              <a:t>Investigator’s responsibilities after closure</a:t>
            </a:r>
            <a:br>
              <a:rPr lang="en-US" dirty="0"/>
            </a:b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56C56F63-ACC2-4D78-ABE0-7D4CDF2C8D8B}"/>
              </a:ext>
            </a:extLst>
          </p:cNvPr>
          <p:cNvSpPr>
            <a:spLocks noGrp="1"/>
          </p:cNvSpPr>
          <p:nvPr>
            <p:ph idx="1"/>
          </p:nvPr>
        </p:nvSpPr>
        <p:spPr>
          <a:xfrm>
            <a:off x="677334" y="2160589"/>
            <a:ext cx="8596668" cy="4087811"/>
          </a:xfrm>
        </p:spPr>
        <p:txBody>
          <a:bodyPr>
            <a:noAutofit/>
          </a:bodyPr>
          <a:lstStyle/>
          <a:p>
            <a:pPr marL="0" indent="0">
              <a:buNone/>
            </a:pPr>
            <a:r>
              <a:rPr lang="en-US" sz="1600" dirty="0">
                <a:latin typeface="Arial Black" panose="020B0A04020102020204" pitchFamily="34" charset="0"/>
              </a:rPr>
              <a:t>Retaining records for the time specified in the Contract Trial Agreement. </a:t>
            </a:r>
          </a:p>
          <a:p>
            <a:pPr marL="0" indent="0">
              <a:buNone/>
            </a:pPr>
            <a:r>
              <a:rPr lang="en-US" sz="1600" dirty="0">
                <a:latin typeface="Arial Black" panose="020B0A04020102020204" pitchFamily="34" charset="0"/>
              </a:rPr>
              <a:t>Agreement that the sponsor will be notified of any FDA inspections</a:t>
            </a:r>
          </a:p>
          <a:p>
            <a:pPr marL="0" indent="0">
              <a:buNone/>
            </a:pPr>
            <a:r>
              <a:rPr lang="en-US" sz="1600" dirty="0">
                <a:latin typeface="Arial Black" panose="020B0A04020102020204" pitchFamily="34" charset="0"/>
              </a:rPr>
              <a:t>The investigator must notify the IRB of study closure, send a closure report and send a copy to the sponsor. </a:t>
            </a:r>
          </a:p>
          <a:p>
            <a:pPr marL="0" indent="0">
              <a:buNone/>
            </a:pPr>
            <a:r>
              <a:rPr lang="en-US" sz="1600" dirty="0">
                <a:latin typeface="Arial Black" panose="020B0A04020102020204" pitchFamily="34" charset="0"/>
              </a:rPr>
              <a:t>	Enrollment summary, including the number of subjects who 				were enrolled, number of completions and those who did not 				complete the study including the reasons for discontinuation 				or termination.</a:t>
            </a:r>
          </a:p>
          <a:p>
            <a:pPr marL="457200" lvl="1" indent="0">
              <a:buNone/>
            </a:pPr>
            <a:r>
              <a:rPr lang="en-US" dirty="0">
                <a:latin typeface="Arial Black" panose="020B0A04020102020204" pitchFamily="34" charset="0"/>
              </a:rPr>
              <a:t>Serious adverse events and any other relevant problems or safety information. </a:t>
            </a:r>
          </a:p>
          <a:p>
            <a:pPr marL="0" indent="0">
              <a:buNone/>
            </a:pPr>
            <a:r>
              <a:rPr lang="en-US" sz="1600" dirty="0">
                <a:latin typeface="Arial Black" panose="020B0A04020102020204" pitchFamily="34" charset="0"/>
              </a:rPr>
              <a:t>	List of deviations, corrective actions and outcomes</a:t>
            </a:r>
          </a:p>
          <a:p>
            <a:pPr marL="0" indent="0">
              <a:buNone/>
            </a:pPr>
            <a:r>
              <a:rPr lang="en-US" sz="1600" dirty="0">
                <a:latin typeface="Arial Black" panose="020B0A04020102020204" pitchFamily="34" charset="0"/>
              </a:rPr>
              <a:t>The IRB notification should occur after study site termination. </a:t>
            </a:r>
          </a:p>
        </p:txBody>
      </p:sp>
    </p:spTree>
    <p:extLst>
      <p:ext uri="{BB962C8B-B14F-4D97-AF65-F5344CB8AC3E}">
        <p14:creationId xmlns:p14="http://schemas.microsoft.com/office/powerpoint/2010/main" val="1970053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7446F-F186-401B-B6B1-81128FF74579}"/>
              </a:ext>
            </a:extLst>
          </p:cNvPr>
          <p:cNvSpPr>
            <a:spLocks noGrp="1"/>
          </p:cNvSpPr>
          <p:nvPr>
            <p:ph type="title"/>
          </p:nvPr>
        </p:nvSpPr>
        <p:spPr/>
        <p:txBody>
          <a:bodyPr/>
          <a:lstStyle/>
          <a:p>
            <a:r>
              <a:rPr lang="en-US" dirty="0">
                <a:solidFill>
                  <a:schemeClr val="tx1"/>
                </a:solidFill>
                <a:latin typeface="Arial Black" panose="020B0A04020102020204" pitchFamily="34" charset="0"/>
              </a:rPr>
              <a:t>Final Reports</a:t>
            </a:r>
          </a:p>
        </p:txBody>
      </p:sp>
      <p:sp>
        <p:nvSpPr>
          <p:cNvPr id="3" name="Content Placeholder 2">
            <a:extLst>
              <a:ext uri="{FF2B5EF4-FFF2-40B4-BE49-F238E27FC236}">
                <a16:creationId xmlns:a16="http://schemas.microsoft.com/office/drawing/2014/main" id="{518999FE-F96D-47BD-A557-80E421EEB8AF}"/>
              </a:ext>
            </a:extLst>
          </p:cNvPr>
          <p:cNvSpPr>
            <a:spLocks noGrp="1"/>
          </p:cNvSpPr>
          <p:nvPr>
            <p:ph idx="1"/>
          </p:nvPr>
        </p:nvSpPr>
        <p:spPr/>
        <p:txBody>
          <a:bodyPr/>
          <a:lstStyle/>
          <a:p>
            <a:endParaRPr lang="en-US" dirty="0">
              <a:solidFill>
                <a:srgbClr val="23238E"/>
              </a:solidFill>
              <a:latin typeface="courier new" panose="02070309020205020404" pitchFamily="49" charset="0"/>
            </a:endParaRPr>
          </a:p>
          <a:p>
            <a:r>
              <a:rPr lang="en-US" dirty="0">
                <a:solidFill>
                  <a:schemeClr val="tx1"/>
                </a:solidFill>
                <a:latin typeface="Arial Black" panose="020B0A04020102020204" pitchFamily="34" charset="0"/>
              </a:rPr>
              <a:t>21 CFR 312.62 (c) Final report. An investigator shall provide the sponsor with an adequate report shortly after completion of the investigator’s participation in the investigation.</a:t>
            </a:r>
          </a:p>
          <a:p>
            <a:endParaRPr lang="en-US" dirty="0">
              <a:solidFill>
                <a:schemeClr val="tx1"/>
              </a:solidFill>
              <a:latin typeface="Arial Black" panose="020B0A04020102020204" pitchFamily="34" charset="0"/>
            </a:endParaRPr>
          </a:p>
          <a:p>
            <a:r>
              <a:rPr lang="en-US" b="0" i="1" dirty="0">
                <a:solidFill>
                  <a:schemeClr val="tx1"/>
                </a:solidFill>
                <a:effectLst/>
                <a:latin typeface="Arial Black" panose="020B0A04020102020204" pitchFamily="34" charset="0"/>
              </a:rPr>
              <a:t>21 CFR 812.150 Final report.</a:t>
            </a:r>
            <a:r>
              <a:rPr lang="en-US" b="0" i="0" dirty="0">
                <a:solidFill>
                  <a:schemeClr val="tx1"/>
                </a:solidFill>
                <a:effectLst/>
                <a:latin typeface="Arial Black" panose="020B0A04020102020204" pitchFamily="34" charset="0"/>
              </a:rPr>
              <a:t> An investigator shall, within 3 months after termination or completion of the investigation or the investigator's part of the investigation, submit a final report to the sponsor and the reviewing IRB.</a:t>
            </a:r>
          </a:p>
          <a:p>
            <a:endParaRPr lang="en-US" dirty="0"/>
          </a:p>
        </p:txBody>
      </p:sp>
    </p:spTree>
    <p:extLst>
      <p:ext uri="{BB962C8B-B14F-4D97-AF65-F5344CB8AC3E}">
        <p14:creationId xmlns:p14="http://schemas.microsoft.com/office/powerpoint/2010/main" val="1587779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dirty="0">
                <a:solidFill>
                  <a:schemeClr val="accent1"/>
                </a:solidFill>
                <a:latin typeface="Arial Black" panose="020B0A04020102020204" pitchFamily="34" charset="0"/>
              </a:rPr>
              <a:t>Test your knowledge</a:t>
            </a:r>
          </a:p>
        </p:txBody>
      </p:sp>
    </p:spTree>
    <p:extLst>
      <p:ext uri="{BB962C8B-B14F-4D97-AF65-F5344CB8AC3E}">
        <p14:creationId xmlns:p14="http://schemas.microsoft.com/office/powerpoint/2010/main" val="176963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 name="Group 14">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67230" y="-8468"/>
            <a:ext cx="4763558" cy="6866467"/>
            <a:chOff x="67175" y="-8467"/>
            <a:chExt cx="4763558" cy="6866467"/>
          </a:xfrm>
        </p:grpSpPr>
        <p:cxnSp>
          <p:nvCxnSpPr>
            <p:cNvPr id="16" name="Straight Connector 15">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8"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Isosceles Triangle 21">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 name="TextBox 7">
            <a:extLst>
              <a:ext uri="{FF2B5EF4-FFF2-40B4-BE49-F238E27FC236}">
                <a16:creationId xmlns:a16="http://schemas.microsoft.com/office/drawing/2014/main" id="{309B9797-EA1D-43B0-BE23-BAAA2CD9FC2A}"/>
              </a:ext>
            </a:extLst>
          </p:cNvPr>
          <p:cNvSpPr txBox="1"/>
          <p:nvPr/>
        </p:nvSpPr>
        <p:spPr>
          <a:xfrm>
            <a:off x="677335" y="1282701"/>
            <a:ext cx="5096060" cy="4307148"/>
          </a:xfrm>
          <a:prstGeom prst="rect">
            <a:avLst/>
          </a:prstGeom>
        </p:spPr>
        <p:txBody>
          <a:bodyPr vert="horz" lIns="91440" tIns="45720" rIns="91440" bIns="45720" rtlCol="0" anchor="ctr">
            <a:normAutofit fontScale="62500" lnSpcReduction="20000"/>
          </a:bodyPr>
          <a:lstStyle/>
          <a:p>
            <a:pPr algn="r">
              <a:lnSpc>
                <a:spcPct val="90000"/>
              </a:lnSpc>
              <a:spcBef>
                <a:spcPct val="0"/>
              </a:spcBef>
              <a:spcAft>
                <a:spcPts val="600"/>
              </a:spcAft>
            </a:pPr>
            <a:endParaRPr lang="en-US" sz="4600" b="1" dirty="0">
              <a:solidFill>
                <a:schemeClr val="accent1"/>
              </a:solidFill>
              <a:latin typeface="+mj-lt"/>
              <a:ea typeface="+mj-ea"/>
              <a:cs typeface="+mj-cs"/>
            </a:endParaRPr>
          </a:p>
          <a:p>
            <a:pPr algn="r">
              <a:lnSpc>
                <a:spcPct val="90000"/>
              </a:lnSpc>
              <a:spcBef>
                <a:spcPct val="0"/>
              </a:spcBef>
              <a:spcAft>
                <a:spcPts val="600"/>
              </a:spcAft>
            </a:pPr>
            <a:endParaRPr lang="en-US" sz="4600" dirty="0">
              <a:solidFill>
                <a:schemeClr val="accent1"/>
              </a:solidFill>
              <a:latin typeface="+mj-lt"/>
              <a:ea typeface="+mj-ea"/>
              <a:cs typeface="+mj-cs"/>
            </a:endParaRPr>
          </a:p>
          <a:p>
            <a:pPr algn="r">
              <a:lnSpc>
                <a:spcPct val="90000"/>
              </a:lnSpc>
              <a:spcBef>
                <a:spcPct val="0"/>
              </a:spcBef>
              <a:spcAft>
                <a:spcPts val="600"/>
              </a:spcAft>
            </a:pPr>
            <a:endParaRPr lang="en-US" sz="4600" dirty="0">
              <a:solidFill>
                <a:schemeClr val="accent1"/>
              </a:solidFill>
              <a:latin typeface="Arial Black" panose="020B0A04020102020204" pitchFamily="34" charset="0"/>
              <a:ea typeface="+mj-ea"/>
              <a:cs typeface="+mj-cs"/>
            </a:endParaRPr>
          </a:p>
          <a:p>
            <a:pPr algn="r">
              <a:lnSpc>
                <a:spcPct val="90000"/>
              </a:lnSpc>
              <a:spcBef>
                <a:spcPct val="0"/>
              </a:spcBef>
              <a:spcAft>
                <a:spcPts val="600"/>
              </a:spcAft>
            </a:pPr>
            <a:r>
              <a:rPr lang="en-US" sz="4600" dirty="0">
                <a:solidFill>
                  <a:schemeClr val="accent1"/>
                </a:solidFill>
                <a:latin typeface="Arial Black" panose="020B0A04020102020204" pitchFamily="34" charset="0"/>
                <a:ea typeface="+mj-ea"/>
                <a:cs typeface="+mj-cs"/>
              </a:rPr>
              <a:t>Session 18:</a:t>
            </a:r>
          </a:p>
          <a:p>
            <a:pPr algn="r">
              <a:lnSpc>
                <a:spcPct val="90000"/>
              </a:lnSpc>
              <a:spcBef>
                <a:spcPct val="0"/>
              </a:spcBef>
              <a:spcAft>
                <a:spcPts val="600"/>
              </a:spcAft>
            </a:pPr>
            <a:r>
              <a:rPr lang="en-US" sz="4600" dirty="0">
                <a:solidFill>
                  <a:schemeClr val="accent1"/>
                </a:solidFill>
                <a:latin typeface="Arial Black" panose="020B0A04020102020204" pitchFamily="34" charset="0"/>
                <a:ea typeface="+mj-ea"/>
                <a:cs typeface="+mj-cs"/>
              </a:rPr>
              <a:t> </a:t>
            </a:r>
          </a:p>
          <a:p>
            <a:pPr algn="r">
              <a:lnSpc>
                <a:spcPct val="90000"/>
              </a:lnSpc>
              <a:spcBef>
                <a:spcPct val="0"/>
              </a:spcBef>
              <a:spcAft>
                <a:spcPts val="600"/>
              </a:spcAft>
            </a:pPr>
            <a:r>
              <a:rPr lang="en-US" sz="4600" dirty="0">
                <a:solidFill>
                  <a:schemeClr val="accent1"/>
                </a:solidFill>
                <a:latin typeface="Arial Black" panose="020B0A04020102020204" pitchFamily="34" charset="0"/>
                <a:ea typeface="+mj-ea"/>
                <a:cs typeface="+mj-cs"/>
              </a:rPr>
              <a:t>Contracts</a:t>
            </a:r>
          </a:p>
          <a:p>
            <a:pPr algn="r">
              <a:lnSpc>
                <a:spcPct val="90000"/>
              </a:lnSpc>
              <a:spcBef>
                <a:spcPct val="0"/>
              </a:spcBef>
              <a:spcAft>
                <a:spcPts val="600"/>
              </a:spcAft>
            </a:pPr>
            <a:endParaRPr lang="en-US" sz="4600" dirty="0">
              <a:solidFill>
                <a:schemeClr val="accent1"/>
              </a:solidFill>
              <a:latin typeface="Arial Black" panose="020B0A04020102020204" pitchFamily="34" charset="0"/>
              <a:ea typeface="+mj-ea"/>
              <a:cs typeface="+mj-cs"/>
            </a:endParaRPr>
          </a:p>
          <a:p>
            <a:pPr algn="r">
              <a:lnSpc>
                <a:spcPct val="90000"/>
              </a:lnSpc>
              <a:spcBef>
                <a:spcPct val="0"/>
              </a:spcBef>
              <a:spcAft>
                <a:spcPts val="600"/>
              </a:spcAft>
            </a:pPr>
            <a:r>
              <a:rPr lang="en-US" sz="4600" dirty="0">
                <a:solidFill>
                  <a:schemeClr val="accent1"/>
                </a:solidFill>
                <a:latin typeface="Arial Black" panose="020B0A04020102020204" pitchFamily="34" charset="0"/>
                <a:ea typeface="+mj-ea"/>
                <a:cs typeface="+mj-cs"/>
              </a:rPr>
              <a:t>Study Closure</a:t>
            </a:r>
          </a:p>
          <a:p>
            <a:pPr algn="r">
              <a:lnSpc>
                <a:spcPct val="90000"/>
              </a:lnSpc>
              <a:spcBef>
                <a:spcPct val="0"/>
              </a:spcBef>
              <a:spcAft>
                <a:spcPts val="600"/>
              </a:spcAft>
            </a:pPr>
            <a:endParaRPr lang="en-US" sz="4600" dirty="0">
              <a:solidFill>
                <a:schemeClr val="accent1"/>
              </a:solidFill>
              <a:latin typeface="Arial Black" panose="020B0A04020102020204" pitchFamily="34" charset="0"/>
              <a:ea typeface="+mj-ea"/>
              <a:cs typeface="+mj-cs"/>
            </a:endParaRPr>
          </a:p>
          <a:p>
            <a:pPr algn="r">
              <a:lnSpc>
                <a:spcPct val="90000"/>
              </a:lnSpc>
              <a:spcBef>
                <a:spcPct val="0"/>
              </a:spcBef>
              <a:spcAft>
                <a:spcPts val="600"/>
              </a:spcAft>
            </a:pPr>
            <a:r>
              <a:rPr lang="en-US" sz="4600" dirty="0">
                <a:solidFill>
                  <a:schemeClr val="accent1"/>
                </a:solidFill>
                <a:latin typeface="Arial Black" panose="020B0A04020102020204" pitchFamily="34" charset="0"/>
                <a:ea typeface="+mj-ea"/>
                <a:cs typeface="+mj-cs"/>
              </a:rPr>
              <a:t>Differences Between FDA OHRP and ICH</a:t>
            </a:r>
          </a:p>
          <a:p>
            <a:pPr algn="r">
              <a:lnSpc>
                <a:spcPct val="90000"/>
              </a:lnSpc>
              <a:spcBef>
                <a:spcPct val="0"/>
              </a:spcBef>
              <a:spcAft>
                <a:spcPts val="600"/>
              </a:spcAft>
            </a:pPr>
            <a:endParaRPr lang="en-US" sz="4600" dirty="0">
              <a:solidFill>
                <a:schemeClr val="accent1"/>
              </a:solidFill>
              <a:latin typeface="+mj-lt"/>
              <a:ea typeface="+mj-ea"/>
              <a:cs typeface="+mj-cs"/>
            </a:endParaRPr>
          </a:p>
          <a:p>
            <a:pPr algn="r">
              <a:lnSpc>
                <a:spcPct val="90000"/>
              </a:lnSpc>
              <a:spcBef>
                <a:spcPct val="0"/>
              </a:spcBef>
              <a:spcAft>
                <a:spcPts val="600"/>
              </a:spcAft>
            </a:pPr>
            <a:endParaRPr lang="en-US" sz="4600" dirty="0">
              <a:solidFill>
                <a:schemeClr val="accent1"/>
              </a:solidFill>
              <a:effectLst/>
              <a:latin typeface="+mj-lt"/>
              <a:ea typeface="+mj-ea"/>
              <a:cs typeface="+mj-cs"/>
            </a:endParaRPr>
          </a:p>
          <a:p>
            <a:pPr algn="r">
              <a:lnSpc>
                <a:spcPct val="90000"/>
              </a:lnSpc>
              <a:spcBef>
                <a:spcPct val="0"/>
              </a:spcBef>
              <a:spcAft>
                <a:spcPts val="600"/>
              </a:spcAft>
            </a:pPr>
            <a:endParaRPr lang="en-US" sz="4600" dirty="0">
              <a:solidFill>
                <a:schemeClr val="accent1"/>
              </a:solidFill>
              <a:latin typeface="+mj-lt"/>
              <a:ea typeface="+mj-ea"/>
              <a:cs typeface="+mj-cs"/>
            </a:endParaRPr>
          </a:p>
          <a:p>
            <a:pPr algn="r">
              <a:lnSpc>
                <a:spcPct val="90000"/>
              </a:lnSpc>
              <a:spcBef>
                <a:spcPct val="0"/>
              </a:spcBef>
              <a:spcAft>
                <a:spcPts val="600"/>
              </a:spcAft>
            </a:pPr>
            <a:endParaRPr lang="en-US" sz="4600" dirty="0">
              <a:solidFill>
                <a:schemeClr val="accent1"/>
              </a:solidFill>
              <a:latin typeface="+mj-lt"/>
              <a:ea typeface="+mj-ea"/>
              <a:cs typeface="+mj-cs"/>
            </a:endParaRPr>
          </a:p>
        </p:txBody>
      </p:sp>
      <p:sp>
        <p:nvSpPr>
          <p:cNvPr id="24" name="Freeform: Shape 23">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36497" y="-8468"/>
            <a:ext cx="5074930" cy="6866468"/>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1268142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DFC65-C1A4-48D8-A9A9-6699F51C611D}"/>
              </a:ext>
            </a:extLst>
          </p:cNvPr>
          <p:cNvSpPr>
            <a:spLocks noGrp="1"/>
          </p:cNvSpPr>
          <p:nvPr>
            <p:ph type="title"/>
          </p:nvPr>
        </p:nvSpPr>
        <p:spPr/>
        <p:txBody>
          <a:bodyPr/>
          <a:lstStyle/>
          <a:p>
            <a:r>
              <a:rPr lang="en-US" dirty="0">
                <a:solidFill>
                  <a:schemeClr val="tx1"/>
                </a:solidFill>
                <a:latin typeface="Arial Black" panose="020B0A04020102020204" pitchFamily="34" charset="0"/>
              </a:rPr>
              <a:t>The most common reason for a study to be closed at a site is:</a:t>
            </a:r>
          </a:p>
        </p:txBody>
      </p:sp>
      <p:sp>
        <p:nvSpPr>
          <p:cNvPr id="3" name="Content Placeholder 2">
            <a:extLst>
              <a:ext uri="{FF2B5EF4-FFF2-40B4-BE49-F238E27FC236}">
                <a16:creationId xmlns:a16="http://schemas.microsoft.com/office/drawing/2014/main" id="{0CE7134C-96E2-4794-8FC3-D9AC0E3D5D0E}"/>
              </a:ext>
            </a:extLst>
          </p:cNvPr>
          <p:cNvSpPr>
            <a:spLocks noGrp="1"/>
          </p:cNvSpPr>
          <p:nvPr>
            <p:ph idx="1"/>
          </p:nvPr>
        </p:nvSpPr>
        <p:spPr/>
        <p:txBody>
          <a:bodyPr/>
          <a:lstStyle/>
          <a:p>
            <a:pPr>
              <a:buAutoNum type="alphaUcPeriod"/>
            </a:pPr>
            <a:r>
              <a:rPr lang="en-US" dirty="0">
                <a:latin typeface="Arial Black" panose="020B0A04020102020204" pitchFamily="34" charset="0"/>
              </a:rPr>
              <a:t>The study is complete</a:t>
            </a:r>
          </a:p>
          <a:p>
            <a:pPr>
              <a:buAutoNum type="alphaUcPeriod"/>
            </a:pPr>
            <a:r>
              <a:rPr lang="en-US" dirty="0">
                <a:latin typeface="Arial Black" panose="020B0A04020102020204" pitchFamily="34" charset="0"/>
              </a:rPr>
              <a:t>The drug was found to be ineffective</a:t>
            </a:r>
          </a:p>
          <a:p>
            <a:pPr>
              <a:buAutoNum type="alphaUcPeriod"/>
            </a:pPr>
            <a:r>
              <a:rPr lang="en-US" dirty="0">
                <a:latin typeface="Arial Black" panose="020B0A04020102020204" pitchFamily="34" charset="0"/>
              </a:rPr>
              <a:t>There were safety problems with the drug</a:t>
            </a:r>
          </a:p>
          <a:p>
            <a:pPr>
              <a:buAutoNum type="alphaUcPeriod"/>
            </a:pPr>
            <a:r>
              <a:rPr lang="en-US" dirty="0">
                <a:latin typeface="Arial Black" panose="020B0A04020102020204" pitchFamily="34" charset="0"/>
              </a:rPr>
              <a:t>Lack of enrollment</a:t>
            </a:r>
          </a:p>
          <a:p>
            <a:pPr>
              <a:buAutoNum type="alphaUcPeriod"/>
            </a:pPr>
            <a:r>
              <a:rPr lang="en-US" dirty="0">
                <a:latin typeface="Arial Black" panose="020B0A04020102020204" pitchFamily="34" charset="0"/>
              </a:rPr>
              <a:t>Falsification of data.</a:t>
            </a:r>
          </a:p>
        </p:txBody>
      </p:sp>
    </p:spTree>
    <p:extLst>
      <p:ext uri="{BB962C8B-B14F-4D97-AF65-F5344CB8AC3E}">
        <p14:creationId xmlns:p14="http://schemas.microsoft.com/office/powerpoint/2010/main" val="32176328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DFC65-C1A4-48D8-A9A9-6699F51C611D}"/>
              </a:ext>
            </a:extLst>
          </p:cNvPr>
          <p:cNvSpPr>
            <a:spLocks noGrp="1"/>
          </p:cNvSpPr>
          <p:nvPr>
            <p:ph type="title"/>
          </p:nvPr>
        </p:nvSpPr>
        <p:spPr/>
        <p:txBody>
          <a:bodyPr/>
          <a:lstStyle/>
          <a:p>
            <a:r>
              <a:rPr lang="en-US" dirty="0">
                <a:solidFill>
                  <a:schemeClr val="tx1"/>
                </a:solidFill>
                <a:latin typeface="Arial Black" panose="020B0A04020102020204" pitchFamily="34" charset="0"/>
              </a:rPr>
              <a:t>The most common reason for a study to be closed at a site is:</a:t>
            </a:r>
          </a:p>
        </p:txBody>
      </p:sp>
      <p:sp>
        <p:nvSpPr>
          <p:cNvPr id="3" name="Content Placeholder 2">
            <a:extLst>
              <a:ext uri="{FF2B5EF4-FFF2-40B4-BE49-F238E27FC236}">
                <a16:creationId xmlns:a16="http://schemas.microsoft.com/office/drawing/2014/main" id="{0CE7134C-96E2-4794-8FC3-D9AC0E3D5D0E}"/>
              </a:ext>
            </a:extLst>
          </p:cNvPr>
          <p:cNvSpPr>
            <a:spLocks noGrp="1"/>
          </p:cNvSpPr>
          <p:nvPr>
            <p:ph idx="1"/>
          </p:nvPr>
        </p:nvSpPr>
        <p:spPr/>
        <p:txBody>
          <a:bodyPr/>
          <a:lstStyle/>
          <a:p>
            <a:pPr>
              <a:buAutoNum type="alphaUcPeriod"/>
            </a:pPr>
            <a:r>
              <a:rPr lang="en-US" dirty="0">
                <a:latin typeface="Arial Black" panose="020B0A04020102020204" pitchFamily="34" charset="0"/>
              </a:rPr>
              <a:t>The study is complete</a:t>
            </a:r>
          </a:p>
          <a:p>
            <a:pPr>
              <a:buAutoNum type="alphaUcPeriod"/>
            </a:pPr>
            <a:r>
              <a:rPr lang="en-US" dirty="0">
                <a:latin typeface="Arial Black" panose="020B0A04020102020204" pitchFamily="34" charset="0"/>
              </a:rPr>
              <a:t>The drug was found to be ineffective</a:t>
            </a:r>
          </a:p>
          <a:p>
            <a:pPr>
              <a:buAutoNum type="alphaUcPeriod"/>
            </a:pPr>
            <a:r>
              <a:rPr lang="en-US" dirty="0">
                <a:latin typeface="Arial Black" panose="020B0A04020102020204" pitchFamily="34" charset="0"/>
              </a:rPr>
              <a:t>There were safety problems with the drug</a:t>
            </a:r>
          </a:p>
          <a:p>
            <a:pPr>
              <a:buAutoNum type="alphaUcPeriod"/>
            </a:pPr>
            <a:r>
              <a:rPr lang="en-US" dirty="0">
                <a:latin typeface="Arial Black" panose="020B0A04020102020204" pitchFamily="34" charset="0"/>
              </a:rPr>
              <a:t>Lack of enrollment</a:t>
            </a:r>
          </a:p>
          <a:p>
            <a:pPr>
              <a:buAutoNum type="alphaUcPeriod"/>
            </a:pPr>
            <a:r>
              <a:rPr lang="en-US" dirty="0">
                <a:latin typeface="Arial Black" panose="020B0A04020102020204" pitchFamily="34" charset="0"/>
              </a:rPr>
              <a:t>Falsification of data.</a:t>
            </a:r>
          </a:p>
        </p:txBody>
      </p:sp>
      <mc:AlternateContent xmlns:mc="http://schemas.openxmlformats.org/markup-compatibility/2006" xmlns:p14="http://schemas.microsoft.com/office/powerpoint/2010/main">
        <mc:Choice Requires="p14">
          <p:contentPart p14:bwMode="auto" r:id="rId2">
            <p14:nvContentPartPr>
              <p14:cNvPr id="6" name="Ink 5">
                <a:extLst>
                  <a:ext uri="{FF2B5EF4-FFF2-40B4-BE49-F238E27FC236}">
                    <a16:creationId xmlns:a16="http://schemas.microsoft.com/office/drawing/2014/main" id="{FD3507AC-1BD1-4CD7-A2D6-BE9948CFE3D0}"/>
                  </a:ext>
                </a:extLst>
              </p14:cNvPr>
              <p14:cNvContentPartPr/>
              <p14:nvPr/>
            </p14:nvContentPartPr>
            <p14:xfrm>
              <a:off x="486233" y="2002256"/>
              <a:ext cx="4687560" cy="660240"/>
            </p14:xfrm>
          </p:contentPart>
        </mc:Choice>
        <mc:Fallback xmlns="">
          <p:pic>
            <p:nvPicPr>
              <p:cNvPr id="6" name="Ink 5">
                <a:extLst>
                  <a:ext uri="{FF2B5EF4-FFF2-40B4-BE49-F238E27FC236}">
                    <a16:creationId xmlns:a16="http://schemas.microsoft.com/office/drawing/2014/main" id="{FD3507AC-1BD1-4CD7-A2D6-BE9948CFE3D0}"/>
                  </a:ext>
                </a:extLst>
              </p:cNvPr>
              <p:cNvPicPr/>
              <p:nvPr/>
            </p:nvPicPr>
            <p:blipFill>
              <a:blip r:embed="rId3"/>
              <a:stretch>
                <a:fillRect/>
              </a:stretch>
            </p:blipFill>
            <p:spPr>
              <a:xfrm>
                <a:off x="450593" y="1966616"/>
                <a:ext cx="4759200" cy="731880"/>
              </a:xfrm>
              <a:prstGeom prst="rect">
                <a:avLst/>
              </a:prstGeom>
            </p:spPr>
          </p:pic>
        </mc:Fallback>
      </mc:AlternateContent>
    </p:spTree>
    <p:extLst>
      <p:ext uri="{BB962C8B-B14F-4D97-AF65-F5344CB8AC3E}">
        <p14:creationId xmlns:p14="http://schemas.microsoft.com/office/powerpoint/2010/main" val="195447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609600"/>
            <a:ext cx="8596668" cy="1666672"/>
          </a:xfrm>
        </p:spPr>
        <p:txBody>
          <a:bodyPr>
            <a:normAutofit fontScale="90000"/>
          </a:bodyPr>
          <a:lstStyle/>
          <a:p>
            <a:r>
              <a:rPr lang="en-US" dirty="0">
                <a:solidFill>
                  <a:schemeClr val="tx1"/>
                </a:solidFill>
                <a:latin typeface="Arial Black" panose="020B0A04020102020204" pitchFamily="34" charset="0"/>
              </a:rPr>
              <a:t>By regulation, investigators are required to make a final study report to:</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2869660"/>
            <a:ext cx="8596668" cy="3171702"/>
          </a:xfrm>
        </p:spPr>
        <p:txBody>
          <a:bodyPr/>
          <a:lstStyle/>
          <a:p>
            <a:pPr marL="0" indent="0">
              <a:buNone/>
            </a:pPr>
            <a:r>
              <a:rPr lang="en-US" dirty="0">
                <a:latin typeface="Arial Black" panose="020B0A04020102020204" pitchFamily="34" charset="0"/>
              </a:rPr>
              <a:t>A. The FDA and the sponsor.</a:t>
            </a:r>
          </a:p>
          <a:p>
            <a:pPr marL="0" indent="0">
              <a:buNone/>
            </a:pPr>
            <a:r>
              <a:rPr lang="en-US" dirty="0">
                <a:latin typeface="Arial Black" panose="020B0A04020102020204" pitchFamily="34" charset="0"/>
              </a:rPr>
              <a:t>B. The sponsor and the IRB</a:t>
            </a:r>
          </a:p>
          <a:p>
            <a:pPr marL="0" indent="0">
              <a:buNone/>
            </a:pPr>
            <a:r>
              <a:rPr lang="en-US" dirty="0">
                <a:latin typeface="Arial Black" panose="020B0A04020102020204" pitchFamily="34" charset="0"/>
              </a:rPr>
              <a:t>C. The institution</a:t>
            </a:r>
          </a:p>
          <a:p>
            <a:pPr marL="0" indent="0">
              <a:buNone/>
            </a:pPr>
            <a:r>
              <a:rPr lang="en-US" dirty="0">
                <a:latin typeface="Arial Black" panose="020B0A04020102020204" pitchFamily="34" charset="0"/>
              </a:rPr>
              <a:t>D. The sponsor, the IRB, and the FDA</a:t>
            </a:r>
          </a:p>
          <a:p>
            <a:pPr marL="0" indent="0">
              <a:buNone/>
            </a:pPr>
            <a:r>
              <a:rPr lang="en-US" dirty="0">
                <a:latin typeface="Arial Black" panose="020B0A04020102020204" pitchFamily="34" charset="0"/>
              </a:rPr>
              <a:t>E. The sponsor</a:t>
            </a:r>
          </a:p>
          <a:p>
            <a:endParaRPr lang="en-US" dirty="0"/>
          </a:p>
        </p:txBody>
      </p:sp>
    </p:spTree>
    <p:extLst>
      <p:ext uri="{BB962C8B-B14F-4D97-AF65-F5344CB8AC3E}">
        <p14:creationId xmlns:p14="http://schemas.microsoft.com/office/powerpoint/2010/main" val="4019722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609600"/>
            <a:ext cx="8596668" cy="1666672"/>
          </a:xfrm>
        </p:spPr>
        <p:txBody>
          <a:bodyPr>
            <a:normAutofit fontScale="90000"/>
          </a:bodyPr>
          <a:lstStyle/>
          <a:p>
            <a:r>
              <a:rPr lang="en-US" dirty="0">
                <a:solidFill>
                  <a:schemeClr val="tx1"/>
                </a:solidFill>
                <a:latin typeface="Arial Black" panose="020B0A04020102020204" pitchFamily="34" charset="0"/>
              </a:rPr>
              <a:t>By regulation, investigators are required to make a final study report to:</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3054485"/>
            <a:ext cx="8596668" cy="2986877"/>
          </a:xfrm>
        </p:spPr>
        <p:txBody>
          <a:bodyPr/>
          <a:lstStyle/>
          <a:p>
            <a:pPr marL="0" indent="0">
              <a:buNone/>
            </a:pPr>
            <a:r>
              <a:rPr lang="en-US" dirty="0">
                <a:latin typeface="Arial Black" panose="020B0A04020102020204" pitchFamily="34" charset="0"/>
              </a:rPr>
              <a:t>A. The FDA and the sponsor.</a:t>
            </a:r>
          </a:p>
          <a:p>
            <a:pPr marL="0" indent="0">
              <a:buNone/>
            </a:pPr>
            <a:r>
              <a:rPr lang="en-US" dirty="0">
                <a:latin typeface="Arial Black" panose="020B0A04020102020204" pitchFamily="34" charset="0"/>
              </a:rPr>
              <a:t>B. The sponsor and the IRB</a:t>
            </a:r>
          </a:p>
          <a:p>
            <a:pPr marL="0" indent="0">
              <a:buNone/>
            </a:pPr>
            <a:r>
              <a:rPr lang="en-US" dirty="0">
                <a:latin typeface="Arial Black" panose="020B0A04020102020204" pitchFamily="34" charset="0"/>
              </a:rPr>
              <a:t>C. The institution</a:t>
            </a:r>
          </a:p>
          <a:p>
            <a:pPr marL="0" indent="0">
              <a:buNone/>
            </a:pPr>
            <a:r>
              <a:rPr lang="en-US" dirty="0">
                <a:latin typeface="Arial Black" panose="020B0A04020102020204" pitchFamily="34" charset="0"/>
              </a:rPr>
              <a:t>D. The sponsor, the IRB, and the FDA</a:t>
            </a:r>
          </a:p>
          <a:p>
            <a:pPr marL="0" indent="0">
              <a:buNone/>
            </a:pPr>
            <a:r>
              <a:rPr lang="en-US" dirty="0">
                <a:latin typeface="Arial Black" panose="020B0A04020102020204" pitchFamily="34" charset="0"/>
              </a:rPr>
              <a:t>E. The sponsor</a:t>
            </a:r>
          </a:p>
          <a:p>
            <a:endParaRPr lang="en-US" dirty="0"/>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DAF1B1DE-CA34-4B04-811B-BC129751015D}"/>
                  </a:ext>
                </a:extLst>
              </p14:cNvPr>
              <p14:cNvContentPartPr/>
              <p14:nvPr/>
            </p14:nvContentPartPr>
            <p14:xfrm>
              <a:off x="319913" y="3428216"/>
              <a:ext cx="5035680" cy="513360"/>
            </p14:xfrm>
          </p:contentPart>
        </mc:Choice>
        <mc:Fallback xmlns="">
          <p:pic>
            <p:nvPicPr>
              <p:cNvPr id="4" name="Ink 3">
                <a:extLst>
                  <a:ext uri="{FF2B5EF4-FFF2-40B4-BE49-F238E27FC236}">
                    <a16:creationId xmlns:a16="http://schemas.microsoft.com/office/drawing/2014/main" id="{DAF1B1DE-CA34-4B04-811B-BC129751015D}"/>
                  </a:ext>
                </a:extLst>
              </p:cNvPr>
              <p:cNvPicPr/>
              <p:nvPr/>
            </p:nvPicPr>
            <p:blipFill>
              <a:blip r:embed="rId3"/>
              <a:stretch>
                <a:fillRect/>
              </a:stretch>
            </p:blipFill>
            <p:spPr>
              <a:xfrm>
                <a:off x="284273" y="3392216"/>
                <a:ext cx="5107320" cy="585000"/>
              </a:xfrm>
              <a:prstGeom prst="rect">
                <a:avLst/>
              </a:prstGeom>
            </p:spPr>
          </p:pic>
        </mc:Fallback>
      </mc:AlternateContent>
    </p:spTree>
    <p:extLst>
      <p:ext uri="{BB962C8B-B14F-4D97-AF65-F5344CB8AC3E}">
        <p14:creationId xmlns:p14="http://schemas.microsoft.com/office/powerpoint/2010/main" val="2900988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609600"/>
            <a:ext cx="8596668" cy="1666672"/>
          </a:xfrm>
        </p:spPr>
        <p:txBody>
          <a:bodyPr>
            <a:normAutofit fontScale="90000"/>
          </a:bodyPr>
          <a:lstStyle/>
          <a:p>
            <a:r>
              <a:rPr lang="en-US" dirty="0">
                <a:solidFill>
                  <a:schemeClr val="tx1"/>
                </a:solidFill>
                <a:latin typeface="Arial Black" panose="020B0A04020102020204" pitchFamily="34" charset="0"/>
              </a:rPr>
              <a:t>We have a box of old study documents that have been in our storage facility for years.  What should we do with it.?</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3054485"/>
            <a:ext cx="8596668" cy="2986877"/>
          </a:xfrm>
        </p:spPr>
        <p:txBody>
          <a:bodyPr/>
          <a:lstStyle/>
          <a:p>
            <a:pPr marL="0" indent="0">
              <a:buNone/>
            </a:pPr>
            <a:r>
              <a:rPr lang="en-US" dirty="0">
                <a:latin typeface="Arial Black" panose="020B0A04020102020204" pitchFamily="34" charset="0"/>
              </a:rPr>
              <a:t>A. If it has been three years, you may dispose of them because that is the length of time required to keep IRB records</a:t>
            </a:r>
          </a:p>
          <a:p>
            <a:pPr marL="0" indent="0">
              <a:buNone/>
            </a:pPr>
            <a:r>
              <a:rPr lang="en-US" dirty="0">
                <a:latin typeface="Arial Black" panose="020B0A04020102020204" pitchFamily="34" charset="0"/>
              </a:rPr>
              <a:t>B. If it has been two years post marketing of the approval of the drug, you may dispose of them</a:t>
            </a:r>
          </a:p>
          <a:p>
            <a:pPr marL="0" indent="0">
              <a:buNone/>
            </a:pPr>
            <a:r>
              <a:rPr lang="en-US" dirty="0">
                <a:latin typeface="Arial Black" panose="020B0A04020102020204" pitchFamily="34" charset="0"/>
              </a:rPr>
              <a:t>C. Ask the sponsor</a:t>
            </a:r>
          </a:p>
          <a:p>
            <a:pPr marL="0" indent="0">
              <a:buNone/>
            </a:pPr>
            <a:r>
              <a:rPr lang="en-US" dirty="0">
                <a:latin typeface="Arial Black" panose="020B0A04020102020204" pitchFamily="34" charset="0"/>
              </a:rPr>
              <a:t>D.  None of the above</a:t>
            </a:r>
          </a:p>
          <a:p>
            <a:endParaRPr lang="en-US" dirty="0"/>
          </a:p>
        </p:txBody>
      </p:sp>
    </p:spTree>
    <p:extLst>
      <p:ext uri="{BB962C8B-B14F-4D97-AF65-F5344CB8AC3E}">
        <p14:creationId xmlns:p14="http://schemas.microsoft.com/office/powerpoint/2010/main" val="2758279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5F269-DB3F-4FDE-8382-9ED936EEBA40}"/>
              </a:ext>
            </a:extLst>
          </p:cNvPr>
          <p:cNvSpPr>
            <a:spLocks noGrp="1"/>
          </p:cNvSpPr>
          <p:nvPr>
            <p:ph type="title"/>
          </p:nvPr>
        </p:nvSpPr>
        <p:spPr>
          <a:xfrm>
            <a:off x="677334" y="609600"/>
            <a:ext cx="8596668" cy="1666672"/>
          </a:xfrm>
        </p:spPr>
        <p:txBody>
          <a:bodyPr>
            <a:normAutofit fontScale="90000"/>
          </a:bodyPr>
          <a:lstStyle/>
          <a:p>
            <a:r>
              <a:rPr lang="en-US" dirty="0">
                <a:solidFill>
                  <a:schemeClr val="tx1"/>
                </a:solidFill>
                <a:latin typeface="Arial Black" panose="020B0A04020102020204" pitchFamily="34" charset="0"/>
              </a:rPr>
              <a:t>We have a box of old study documents that have been in our storage facility for years. What should we do with it.?</a:t>
            </a:r>
          </a:p>
        </p:txBody>
      </p:sp>
      <p:sp>
        <p:nvSpPr>
          <p:cNvPr id="3" name="Content Placeholder 2">
            <a:extLst>
              <a:ext uri="{FF2B5EF4-FFF2-40B4-BE49-F238E27FC236}">
                <a16:creationId xmlns:a16="http://schemas.microsoft.com/office/drawing/2014/main" id="{CC37A209-1D87-4AE1-9763-7F6873BEDBEE}"/>
              </a:ext>
            </a:extLst>
          </p:cNvPr>
          <p:cNvSpPr>
            <a:spLocks noGrp="1"/>
          </p:cNvSpPr>
          <p:nvPr>
            <p:ph idx="1"/>
          </p:nvPr>
        </p:nvSpPr>
        <p:spPr>
          <a:xfrm>
            <a:off x="677334" y="3054485"/>
            <a:ext cx="8596668" cy="2986877"/>
          </a:xfrm>
        </p:spPr>
        <p:txBody>
          <a:bodyPr>
            <a:normAutofit fontScale="92500" lnSpcReduction="20000"/>
          </a:bodyPr>
          <a:lstStyle/>
          <a:p>
            <a:pPr marL="0" indent="0">
              <a:buNone/>
            </a:pPr>
            <a:r>
              <a:rPr lang="en-US" dirty="0">
                <a:latin typeface="Arial Black" panose="020B0A04020102020204" pitchFamily="34" charset="0"/>
              </a:rPr>
              <a:t>A. If it has been three years, you may dispose of them because that is the length of time required to keep IRB records</a:t>
            </a:r>
          </a:p>
          <a:p>
            <a:pPr marL="0" indent="0">
              <a:buNone/>
            </a:pPr>
            <a:r>
              <a:rPr lang="en-US" dirty="0">
                <a:latin typeface="Arial Black" panose="020B0A04020102020204" pitchFamily="34" charset="0"/>
              </a:rPr>
              <a:t>B. If it has been two years post marketing of the approval of the drug, you may dispose of them</a:t>
            </a:r>
          </a:p>
          <a:p>
            <a:pPr marL="0" indent="0">
              <a:buNone/>
            </a:pPr>
            <a:r>
              <a:rPr lang="en-US" dirty="0">
                <a:latin typeface="Arial Black" panose="020B0A04020102020204" pitchFamily="34" charset="0"/>
              </a:rPr>
              <a:t>C. Ask the sponsor</a:t>
            </a:r>
          </a:p>
          <a:p>
            <a:pPr marL="0" indent="0">
              <a:buNone/>
            </a:pPr>
            <a:r>
              <a:rPr lang="en-US" dirty="0">
                <a:latin typeface="Arial Black" panose="020B0A04020102020204" pitchFamily="34" charset="0"/>
              </a:rPr>
              <a:t>D.  None of the above</a:t>
            </a:r>
          </a:p>
          <a:p>
            <a:pPr marL="0" indent="0">
              <a:buNone/>
            </a:pPr>
            <a:endParaRPr lang="en-US" dirty="0">
              <a:latin typeface="Arial Black" panose="020B0A04020102020204" pitchFamily="34" charset="0"/>
            </a:endParaRPr>
          </a:p>
          <a:p>
            <a:r>
              <a:rPr lang="en-US" dirty="0">
                <a:latin typeface="Arial Black" panose="020B0A04020102020204" pitchFamily="34" charset="0"/>
              </a:rPr>
              <a:t>Per the regulations, A and B are the correct answers. In reality, you should always ask the sponsor before you dispose of any study records. </a:t>
            </a: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93B73F2D-5EB7-4D4E-978F-AEED222FE073}"/>
                  </a:ext>
                </a:extLst>
              </p14:cNvPr>
              <p14:cNvContentPartPr/>
              <p14:nvPr/>
            </p14:nvContentPartPr>
            <p14:xfrm>
              <a:off x="727073" y="4813496"/>
              <a:ext cx="11801520" cy="1493640"/>
            </p14:xfrm>
          </p:contentPart>
        </mc:Choice>
        <mc:Fallback xmlns="">
          <p:pic>
            <p:nvPicPr>
              <p:cNvPr id="4" name="Ink 3">
                <a:extLst>
                  <a:ext uri="{FF2B5EF4-FFF2-40B4-BE49-F238E27FC236}">
                    <a16:creationId xmlns:a16="http://schemas.microsoft.com/office/drawing/2014/main" id="{93B73F2D-5EB7-4D4E-978F-AEED222FE073}"/>
                  </a:ext>
                </a:extLst>
              </p:cNvPr>
              <p:cNvPicPr/>
              <p:nvPr/>
            </p:nvPicPr>
            <p:blipFill>
              <a:blip r:embed="rId3"/>
              <a:stretch>
                <a:fillRect/>
              </a:stretch>
            </p:blipFill>
            <p:spPr>
              <a:xfrm>
                <a:off x="691073" y="4777856"/>
                <a:ext cx="11873160" cy="1565280"/>
              </a:xfrm>
              <a:prstGeom prst="rect">
                <a:avLst/>
              </a:prstGeom>
            </p:spPr>
          </p:pic>
        </mc:Fallback>
      </mc:AlternateContent>
    </p:spTree>
    <p:extLst>
      <p:ext uri="{BB962C8B-B14F-4D97-AF65-F5344CB8AC3E}">
        <p14:creationId xmlns:p14="http://schemas.microsoft.com/office/powerpoint/2010/main" val="25185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8">
            <a:extLst>
              <a:ext uri="{FF2B5EF4-FFF2-40B4-BE49-F238E27FC236}">
                <a16:creationId xmlns:a16="http://schemas.microsoft.com/office/drawing/2014/main" id="{B4DE830A-B531-4A3B-96F6-0ECE88B0855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2813DF2C-461A-4A8F-9679-A172790D1F3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4CD3A85-C039-4249-86E4-1EB9318B549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887EA6D2-2883-42C2-993D-094CA6D65DA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3B895046-636F-4D1B-ACA4-29AA0CB332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C6B0CDE3-E054-4EDD-A43B-F96843D8BF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3B66B1A2-F145-4C9B-85CC-4BF30D58CBC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D4FC972-94B3-4035-8D31-E668C132B41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74B9941-AFBE-4A77-A50E-B6EA04A746A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7A982C5-2C38-4CE9-BC18-94697AD657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0060D8D1-7BB1-498F-AFBB-ADAC130A9E9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03CF708-4322-442D-A8F0-255583B7C923}"/>
              </a:ext>
            </a:extLst>
          </p:cNvPr>
          <p:cNvSpPr>
            <a:spLocks noGrp="1"/>
          </p:cNvSpPr>
          <p:nvPr>
            <p:ph type="ctrTitle"/>
          </p:nvPr>
        </p:nvSpPr>
        <p:spPr>
          <a:xfrm>
            <a:off x="4974337" y="1265314"/>
            <a:ext cx="4299666" cy="3249131"/>
          </a:xfrm>
        </p:spPr>
        <p:txBody>
          <a:bodyPr vert="horz" lIns="91440" tIns="45720" rIns="91440" bIns="45720" rtlCol="0" anchor="b">
            <a:normAutofit/>
          </a:bodyPr>
          <a:lstStyle/>
          <a:p>
            <a:pPr algn="l">
              <a:lnSpc>
                <a:spcPct val="90000"/>
              </a:lnSpc>
            </a:pPr>
            <a:r>
              <a:rPr lang="en-US" sz="3600" kern="1200" dirty="0">
                <a:solidFill>
                  <a:schemeClr val="tx1"/>
                </a:solidFill>
                <a:latin typeface="Arial Black" panose="020B0A04020102020204" pitchFamily="34" charset="0"/>
              </a:rPr>
              <a:t>Differences between OHRP, FDA and ICH GCP</a:t>
            </a:r>
            <a:br>
              <a:rPr lang="en-US" sz="3600" kern="1200" dirty="0">
                <a:solidFill>
                  <a:schemeClr val="tx1"/>
                </a:solidFill>
                <a:latin typeface="Arial Black" panose="020B0A04020102020204" pitchFamily="34" charset="0"/>
              </a:rPr>
            </a:br>
            <a:endParaRPr lang="en-US" sz="3600" kern="1200" dirty="0">
              <a:solidFill>
                <a:schemeClr val="tx1"/>
              </a:solidFill>
              <a:latin typeface="Arial Black" panose="020B0A04020102020204" pitchFamily="34" charset="0"/>
            </a:endParaRPr>
          </a:p>
        </p:txBody>
      </p:sp>
      <p:sp>
        <p:nvSpPr>
          <p:cNvPr id="39" name="Isosceles Triangle 20">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0" name="Graphic 5" descr="Scientist">
            <a:extLst>
              <a:ext uri="{FF2B5EF4-FFF2-40B4-BE49-F238E27FC236}">
                <a16:creationId xmlns:a16="http://schemas.microsoft.com/office/drawing/2014/main" id="{9452E08C-17A1-45CF-B002-212962154C5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39682186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Light bulb on yellow background with sketched light beams and cord">
            <a:extLst>
              <a:ext uri="{FF2B5EF4-FFF2-40B4-BE49-F238E27FC236}">
                <a16:creationId xmlns:a16="http://schemas.microsoft.com/office/drawing/2014/main" id="{B28901F6-63AF-4D0F-A907-223D80C0434D}"/>
              </a:ext>
            </a:extLst>
          </p:cNvPr>
          <p:cNvPicPr>
            <a:picLocks noChangeAspect="1"/>
          </p:cNvPicPr>
          <p:nvPr/>
        </p:nvPicPr>
        <p:blipFill rotWithShape="1">
          <a:blip r:embed="rId2"/>
          <a:srcRect l="28957"/>
          <a:stretch/>
        </p:blipFill>
        <p:spPr>
          <a:xfrm>
            <a:off x="4266678" y="-8467"/>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5" name="Title 4">
            <a:extLst>
              <a:ext uri="{FF2B5EF4-FFF2-40B4-BE49-F238E27FC236}">
                <a16:creationId xmlns:a16="http://schemas.microsoft.com/office/drawing/2014/main" id="{D60DC44C-EB98-43FA-B34B-17F82D36E79A}"/>
              </a:ext>
            </a:extLst>
          </p:cNvPr>
          <p:cNvSpPr>
            <a:spLocks noGrp="1"/>
          </p:cNvSpPr>
          <p:nvPr>
            <p:ph type="ctrTitle"/>
          </p:nvPr>
        </p:nvSpPr>
        <p:spPr>
          <a:xfrm>
            <a:off x="668867" y="1678666"/>
            <a:ext cx="4088190" cy="2369093"/>
          </a:xfrm>
        </p:spPr>
        <p:txBody>
          <a:bodyPr vert="horz" lIns="91440" tIns="45720" rIns="91440" bIns="45720" rtlCol="0" anchor="b">
            <a:normAutofit/>
          </a:bodyPr>
          <a:lstStyle/>
          <a:p>
            <a:pPr algn="r"/>
            <a:r>
              <a:rPr lang="en-US" sz="3600" dirty="0">
                <a:solidFill>
                  <a:schemeClr val="accent1"/>
                </a:solidFill>
                <a:latin typeface="Arial Black" panose="020B0A04020102020204" pitchFamily="34" charset="0"/>
              </a:rPr>
              <a:t>Test your knowledge</a:t>
            </a:r>
          </a:p>
        </p:txBody>
      </p:sp>
    </p:spTree>
    <p:extLst>
      <p:ext uri="{BB962C8B-B14F-4D97-AF65-F5344CB8AC3E}">
        <p14:creationId xmlns:p14="http://schemas.microsoft.com/office/powerpoint/2010/main" val="1884076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4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766482"/>
            <a:ext cx="7766936" cy="1290918"/>
          </a:xfrm>
        </p:spPr>
        <p:txBody>
          <a:bodyPr/>
          <a:lstStyle/>
          <a:p>
            <a:pPr algn="l"/>
            <a:r>
              <a:rPr lang="en-US" sz="2000" dirty="0">
                <a:solidFill>
                  <a:schemeClr val="tx1"/>
                </a:solidFill>
                <a:latin typeface="Arial Black" panose="020B0A04020102020204" pitchFamily="34" charset="0"/>
              </a:rPr>
              <a:t>Prior to releasing detailed information regarding a specific study, A sponsor required the institution / investigator to sign: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245659"/>
            <a:ext cx="7766936" cy="2902073"/>
          </a:xfrm>
        </p:spPr>
        <p:txBody>
          <a:bodyPr/>
          <a:lstStyle/>
          <a:p>
            <a:pPr algn="l"/>
            <a:r>
              <a:rPr lang="en-US" dirty="0">
                <a:solidFill>
                  <a:schemeClr val="tx1"/>
                </a:solidFill>
                <a:latin typeface="Arial Black" panose="020B0A04020102020204" pitchFamily="34" charset="0"/>
              </a:rPr>
              <a:t>A. A confidentiality agreement</a:t>
            </a:r>
          </a:p>
          <a:p>
            <a:pPr algn="l"/>
            <a:r>
              <a:rPr lang="en-US" dirty="0">
                <a:solidFill>
                  <a:schemeClr val="tx1"/>
                </a:solidFill>
                <a:latin typeface="Arial Black" panose="020B0A04020102020204" pitchFamily="34" charset="0"/>
              </a:rPr>
              <a:t>B. The protocol signature page</a:t>
            </a:r>
          </a:p>
          <a:p>
            <a:pPr algn="l"/>
            <a:r>
              <a:rPr lang="en-US" dirty="0">
                <a:solidFill>
                  <a:schemeClr val="tx1"/>
                </a:solidFill>
                <a:latin typeface="Arial Black" panose="020B0A04020102020204" pitchFamily="34" charset="0"/>
              </a:rPr>
              <a:t>C. An indemnification agreement</a:t>
            </a:r>
          </a:p>
          <a:p>
            <a:pPr algn="l"/>
            <a:r>
              <a:rPr lang="en-US" dirty="0">
                <a:solidFill>
                  <a:schemeClr val="tx1"/>
                </a:solidFill>
                <a:latin typeface="Arial Black" panose="020B0A04020102020204" pitchFamily="34" charset="0"/>
              </a:rPr>
              <a:t>D. The Statement of the Investigator</a:t>
            </a:r>
          </a:p>
          <a:p>
            <a:pPr marL="342900" indent="-342900" algn="l">
              <a:buAutoNum type="alphaLcPeriod"/>
            </a:pPr>
            <a:endParaRPr lang="en-US" dirty="0">
              <a:solidFill>
                <a:schemeClr val="tx1"/>
              </a:solidFill>
              <a:latin typeface="Arial Black" panose="020B0A040201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569FFB9-143D-42DC-8998-3FE5CC38F87A}"/>
                  </a:ext>
                </a:extLst>
              </p14:cNvPr>
              <p14:cNvContentPartPr/>
              <p14:nvPr/>
            </p14:nvContentPartPr>
            <p14:xfrm>
              <a:off x="-699607" y="188216"/>
              <a:ext cx="360" cy="360"/>
            </p14:xfrm>
          </p:contentPart>
        </mc:Choice>
        <mc:Fallback xmlns="">
          <p:pic>
            <p:nvPicPr>
              <p:cNvPr id="4" name="Ink 3">
                <a:extLst>
                  <a:ext uri="{FF2B5EF4-FFF2-40B4-BE49-F238E27FC236}">
                    <a16:creationId xmlns:a16="http://schemas.microsoft.com/office/drawing/2014/main" id="{5569FFB9-143D-42DC-8998-3FE5CC38F87A}"/>
                  </a:ext>
                </a:extLst>
              </p:cNvPr>
              <p:cNvPicPr/>
              <p:nvPr/>
            </p:nvPicPr>
            <p:blipFill>
              <a:blip r:embed="rId3"/>
              <a:stretch>
                <a:fillRect/>
              </a:stretch>
            </p:blipFill>
            <p:spPr>
              <a:xfrm>
                <a:off x="-735247" y="152216"/>
                <a:ext cx="72000" cy="72000"/>
              </a:xfrm>
              <a:prstGeom prst="rect">
                <a:avLst/>
              </a:prstGeom>
            </p:spPr>
          </p:pic>
        </mc:Fallback>
      </mc:AlternateContent>
    </p:spTree>
    <p:extLst>
      <p:ext uri="{BB962C8B-B14F-4D97-AF65-F5344CB8AC3E}">
        <p14:creationId xmlns:p14="http://schemas.microsoft.com/office/powerpoint/2010/main" val="3737005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766482"/>
            <a:ext cx="7766936" cy="1290918"/>
          </a:xfrm>
        </p:spPr>
        <p:txBody>
          <a:bodyPr/>
          <a:lstStyle/>
          <a:p>
            <a:pPr algn="l"/>
            <a:r>
              <a:rPr lang="en-US" sz="2000" dirty="0">
                <a:solidFill>
                  <a:schemeClr val="tx1"/>
                </a:solidFill>
                <a:latin typeface="Arial Black" panose="020B0A04020102020204" pitchFamily="34" charset="0"/>
              </a:rPr>
              <a:t>Prior to releasing detailed information regarding a specific study, A sponsor required the institution / investigator to sign: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245659"/>
            <a:ext cx="7766936" cy="2902073"/>
          </a:xfrm>
        </p:spPr>
        <p:txBody>
          <a:bodyPr/>
          <a:lstStyle/>
          <a:p>
            <a:pPr algn="l"/>
            <a:r>
              <a:rPr lang="en-US" dirty="0">
                <a:solidFill>
                  <a:schemeClr val="tx1"/>
                </a:solidFill>
                <a:latin typeface="Arial Black" panose="020B0A04020102020204" pitchFamily="34" charset="0"/>
              </a:rPr>
              <a:t>A. A confidentiality agreement</a:t>
            </a:r>
          </a:p>
          <a:p>
            <a:pPr algn="l"/>
            <a:r>
              <a:rPr lang="en-US" dirty="0">
                <a:solidFill>
                  <a:schemeClr val="tx1"/>
                </a:solidFill>
                <a:latin typeface="Arial Black" panose="020B0A04020102020204" pitchFamily="34" charset="0"/>
              </a:rPr>
              <a:t>B. The protocol signature page</a:t>
            </a:r>
          </a:p>
          <a:p>
            <a:pPr algn="l"/>
            <a:r>
              <a:rPr lang="en-US" dirty="0">
                <a:solidFill>
                  <a:schemeClr val="tx1"/>
                </a:solidFill>
                <a:latin typeface="Arial Black" panose="020B0A04020102020204" pitchFamily="34" charset="0"/>
              </a:rPr>
              <a:t>C. An indemnification agreement</a:t>
            </a:r>
          </a:p>
          <a:p>
            <a:pPr algn="l"/>
            <a:r>
              <a:rPr lang="en-US" dirty="0">
                <a:solidFill>
                  <a:schemeClr val="tx1"/>
                </a:solidFill>
                <a:latin typeface="Arial Black" panose="020B0A04020102020204" pitchFamily="34" charset="0"/>
              </a:rPr>
              <a:t>D. The Statement of the Investigator</a:t>
            </a:r>
          </a:p>
          <a:p>
            <a:pPr marL="342900" indent="-342900" algn="l">
              <a:buAutoNum type="alphaLcPeriod"/>
            </a:pPr>
            <a:endParaRPr lang="en-US" dirty="0">
              <a:solidFill>
                <a:schemeClr val="tx1"/>
              </a:solidFill>
              <a:latin typeface="Arial Black" panose="020B0A040201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569FFB9-143D-42DC-8998-3FE5CC38F87A}"/>
                  </a:ext>
                </a:extLst>
              </p14:cNvPr>
              <p14:cNvContentPartPr/>
              <p14:nvPr/>
            </p14:nvContentPartPr>
            <p14:xfrm>
              <a:off x="-699607" y="188216"/>
              <a:ext cx="360" cy="360"/>
            </p14:xfrm>
          </p:contentPart>
        </mc:Choice>
        <mc:Fallback xmlns="">
          <p:pic>
            <p:nvPicPr>
              <p:cNvPr id="4" name="Ink 3">
                <a:extLst>
                  <a:ext uri="{FF2B5EF4-FFF2-40B4-BE49-F238E27FC236}">
                    <a16:creationId xmlns:a16="http://schemas.microsoft.com/office/drawing/2014/main" id="{5569FFB9-143D-42DC-8998-3FE5CC38F87A}"/>
                  </a:ext>
                </a:extLst>
              </p:cNvPr>
              <p:cNvPicPr/>
              <p:nvPr/>
            </p:nvPicPr>
            <p:blipFill>
              <a:blip r:embed="rId3"/>
              <a:stretch>
                <a:fillRect/>
              </a:stretch>
            </p:blipFill>
            <p:spPr>
              <a:xfrm>
                <a:off x="-735607" y="152216"/>
                <a:ext cx="72000" cy="72000"/>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5" name="Ink 4">
                <a:extLst>
                  <a:ext uri="{FF2B5EF4-FFF2-40B4-BE49-F238E27FC236}">
                    <a16:creationId xmlns:a16="http://schemas.microsoft.com/office/drawing/2014/main" id="{92560A27-4586-4FAB-964C-A1C5562E104D}"/>
                  </a:ext>
                </a:extLst>
              </p14:cNvPr>
              <p14:cNvContentPartPr/>
              <p14:nvPr/>
            </p14:nvContentPartPr>
            <p14:xfrm>
              <a:off x="975032" y="1900535"/>
              <a:ext cx="5370120" cy="627120"/>
            </p14:xfrm>
          </p:contentPart>
        </mc:Choice>
        <mc:Fallback xmlns="">
          <p:pic>
            <p:nvPicPr>
              <p:cNvPr id="5" name="Ink 4">
                <a:extLst>
                  <a:ext uri="{FF2B5EF4-FFF2-40B4-BE49-F238E27FC236}">
                    <a16:creationId xmlns:a16="http://schemas.microsoft.com/office/drawing/2014/main" id="{92560A27-4586-4FAB-964C-A1C5562E104D}"/>
                  </a:ext>
                </a:extLst>
              </p:cNvPr>
              <p:cNvPicPr/>
              <p:nvPr/>
            </p:nvPicPr>
            <p:blipFill>
              <a:blip r:embed="rId5"/>
              <a:stretch>
                <a:fillRect/>
              </a:stretch>
            </p:blipFill>
            <p:spPr>
              <a:xfrm>
                <a:off x="939032" y="1864535"/>
                <a:ext cx="5441760" cy="698760"/>
              </a:xfrm>
              <a:prstGeom prst="rect">
                <a:avLst/>
              </a:prstGeom>
            </p:spPr>
          </p:pic>
        </mc:Fallback>
      </mc:AlternateContent>
    </p:spTree>
    <p:extLst>
      <p:ext uri="{BB962C8B-B14F-4D97-AF65-F5344CB8AC3E}">
        <p14:creationId xmlns:p14="http://schemas.microsoft.com/office/powerpoint/2010/main" val="1213974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5EA5C-992F-4A88-932B-2C531B5E3CAB}"/>
              </a:ext>
            </a:extLst>
          </p:cNvPr>
          <p:cNvSpPr>
            <a:spLocks noGrp="1"/>
          </p:cNvSpPr>
          <p:nvPr>
            <p:ph type="title"/>
          </p:nvPr>
        </p:nvSpPr>
        <p:spPr>
          <a:xfrm>
            <a:off x="677334" y="204953"/>
            <a:ext cx="8596668" cy="725213"/>
          </a:xfrm>
        </p:spPr>
        <p:txBody>
          <a:bodyPr/>
          <a:lstStyle/>
          <a:p>
            <a:r>
              <a:rPr lang="en-US" dirty="0">
                <a:latin typeface="Arial Black" panose="020B0A04020102020204" pitchFamily="34" charset="0"/>
              </a:rPr>
              <a:t>Need information?</a:t>
            </a:r>
          </a:p>
        </p:txBody>
      </p:sp>
      <p:sp>
        <p:nvSpPr>
          <p:cNvPr id="3" name="Content Placeholder 2">
            <a:extLst>
              <a:ext uri="{FF2B5EF4-FFF2-40B4-BE49-F238E27FC236}">
                <a16:creationId xmlns:a16="http://schemas.microsoft.com/office/drawing/2014/main" id="{4B972D42-0720-42C4-BD31-08B8C2BB25C1}"/>
              </a:ext>
            </a:extLst>
          </p:cNvPr>
          <p:cNvSpPr>
            <a:spLocks noGrp="1"/>
          </p:cNvSpPr>
          <p:nvPr>
            <p:ph idx="1"/>
          </p:nvPr>
        </p:nvSpPr>
        <p:spPr>
          <a:xfrm>
            <a:off x="677333" y="1250576"/>
            <a:ext cx="9806735" cy="5402471"/>
          </a:xfrm>
        </p:spPr>
        <p:txBody>
          <a:bodyPr>
            <a:normAutofit fontScale="47500" lnSpcReduction="20000"/>
          </a:bodyPr>
          <a:lstStyle/>
          <a:p>
            <a:pPr marL="0" indent="0">
              <a:buNone/>
            </a:pPr>
            <a:r>
              <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Worksheets </a:t>
            </a:r>
          </a:p>
          <a:p>
            <a:pPr marL="0" indent="0">
              <a:buNone/>
            </a:pPr>
            <a:r>
              <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Contracts and Agreements</a:t>
            </a:r>
          </a:p>
          <a:p>
            <a:pPr marL="0" indent="0">
              <a:buNone/>
            </a:pPr>
            <a:endPar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endParaRPr>
          </a:p>
          <a:p>
            <a:pPr marL="0" indent="0">
              <a:buNone/>
            </a:pPr>
            <a:r>
              <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Handouts / Reference Sheets</a:t>
            </a:r>
          </a:p>
          <a:p>
            <a:pPr marL="0" indent="0">
              <a:buNone/>
            </a:pPr>
            <a:r>
              <a:rPr lang="en-US" sz="2100" u="sng"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Significant Differences Among OHRP, FDA, and ICH GCP</a:t>
            </a:r>
          </a:p>
          <a:p>
            <a:pPr marL="0" indent="0">
              <a:buNone/>
            </a:pPr>
            <a:r>
              <a:rPr lang="en-US" sz="2100" u="sng"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NIDCR Study Close-out Checklist</a:t>
            </a:r>
          </a:p>
          <a:p>
            <a:pPr marL="0" indent="0">
              <a:buNone/>
            </a:pPr>
            <a:endPar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endParaRPr>
          </a:p>
          <a:p>
            <a:pPr marL="0" indent="0">
              <a:buNone/>
            </a:pPr>
            <a:endPar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endParaRPr>
          </a:p>
          <a:p>
            <a:pPr marL="0" indent="0">
              <a:buNone/>
            </a:pPr>
            <a:r>
              <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Webinars to view</a:t>
            </a:r>
          </a:p>
          <a:p>
            <a:pPr marL="0" indent="0">
              <a:buNone/>
            </a:pPr>
            <a:r>
              <a:rPr lang="en-US" sz="2100" u="sng"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Research 103, Session Two</a:t>
            </a:r>
          </a:p>
          <a:p>
            <a:pPr marL="0" indent="0">
              <a:buNone/>
            </a:pPr>
            <a:endParaRPr lang="en-US" sz="2100" u="sng"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endParaRPr>
          </a:p>
          <a:p>
            <a:pPr marL="0" indent="0">
              <a:buNone/>
            </a:pPr>
            <a:endPar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endParaRPr>
          </a:p>
          <a:p>
            <a:pPr marL="0" indent="0">
              <a:buNone/>
            </a:pPr>
            <a:r>
              <a:rPr lang="en-US" sz="2100" dirty="0">
                <a:solidFill>
                  <a:schemeClr val="tx1"/>
                </a:solidFill>
                <a:latin typeface="Arial Black" panose="020B0A04020102020204" pitchFamily="34" charset="0"/>
                <a:hlinkClick r:id="rId3">
                  <a:extLst>
                    <a:ext uri="{A12FA001-AC4F-418D-AE19-62706E023703}">
                      <ahyp:hlinkClr xmlns:ahyp="http://schemas.microsoft.com/office/drawing/2018/hyperlinkcolor" val="tx"/>
                    </a:ext>
                  </a:extLst>
                </a:hlinkClick>
              </a:rPr>
              <a:t>dbran@uthsc.edu</a:t>
            </a:r>
            <a:endParaRPr lang="en-US" sz="2100" dirty="0">
              <a:solidFill>
                <a:schemeClr val="tx1"/>
              </a:solidFill>
              <a:latin typeface="Arial Black" panose="020B0A04020102020204" pitchFamily="34" charset="0"/>
            </a:endParaRPr>
          </a:p>
          <a:p>
            <a:endParaRPr lang="en-US" sz="2100" dirty="0">
              <a:solidFill>
                <a:schemeClr val="tx1"/>
              </a:solidFill>
              <a:latin typeface="Arial Black" panose="020B0A04020102020204" pitchFamily="34" charset="0"/>
            </a:endParaRPr>
          </a:p>
          <a:p>
            <a:pPr marL="0" indent="0">
              <a:buNone/>
            </a:pPr>
            <a:r>
              <a:rPr lang="en-US" sz="2100" dirty="0">
                <a:solidFill>
                  <a:schemeClr val="tx1"/>
                </a:solidFill>
                <a:latin typeface="Arial Black" panose="020B0A04020102020204" pitchFamily="34" charset="0"/>
                <a:hlinkClick r:id="rId4">
                  <a:extLst>
                    <a:ext uri="{A12FA001-AC4F-418D-AE19-62706E023703}">
                      <ahyp:hlinkClr xmlns:ahyp="http://schemas.microsoft.com/office/drawing/2018/hyperlinkcolor" val="tx"/>
                    </a:ext>
                  </a:extLst>
                </a:hlinkClick>
              </a:rPr>
              <a:t>mlynn@uthsc.edu</a:t>
            </a:r>
            <a:endParaRPr lang="en-US" sz="2100" dirty="0">
              <a:solidFill>
                <a:schemeClr val="tx1"/>
              </a:solidFill>
              <a:latin typeface="Arial Black" panose="020B0A04020102020204" pitchFamily="34" charset="0"/>
            </a:endParaRPr>
          </a:p>
          <a:p>
            <a:endParaRPr lang="en-US" sz="2100" dirty="0">
              <a:latin typeface="Arial Black" panose="020B0A04020102020204" pitchFamily="34" charset="0"/>
            </a:endParaRPr>
          </a:p>
          <a:p>
            <a:pPr marL="0" indent="0">
              <a:buNone/>
            </a:pPr>
            <a:r>
              <a:rPr lang="en-US" sz="2100" dirty="0">
                <a:latin typeface="Arial Black" panose="020B0A04020102020204" pitchFamily="34" charset="0"/>
              </a:rPr>
              <a:t>Tennessee Clinical and Translational Science Institute</a:t>
            </a:r>
          </a:p>
          <a:p>
            <a:pPr marL="0" indent="0">
              <a:buNone/>
            </a:pPr>
            <a:r>
              <a:rPr lang="en-US" sz="2100" dirty="0">
                <a:solidFill>
                  <a:srgbClr val="0070C0"/>
                </a:solidFill>
                <a:latin typeface="Arial Black" panose="020B0A04020102020204" pitchFamily="34" charset="0"/>
                <a:hlinkClick r:id="rId5">
                  <a:extLst>
                    <a:ext uri="{A12FA001-AC4F-418D-AE19-62706E023703}">
                      <ahyp:hlinkClr xmlns:ahyp="http://schemas.microsoft.com/office/drawing/2018/hyperlinkcolor" val="tx"/>
                    </a:ext>
                  </a:extLst>
                </a:hlinkClick>
              </a:rPr>
              <a:t>Seminars and Workshops – TN-CTSI (uthsc.edu)</a:t>
            </a:r>
            <a:endParaRPr lang="en-US" sz="2100" dirty="0">
              <a:solidFill>
                <a:srgbClr val="0070C0"/>
              </a:solidFill>
              <a:latin typeface="Arial Black" panose="020B0A04020102020204" pitchFamily="34" charset="0"/>
            </a:endParaRPr>
          </a:p>
          <a:p>
            <a:pPr marL="0" indent="0">
              <a:buNone/>
            </a:pPr>
            <a:endParaRPr lang="en-US" sz="2100" dirty="0">
              <a:solidFill>
                <a:srgbClr val="0070C0"/>
              </a:solidFill>
              <a:latin typeface="Arial Black" panose="020B0A04020102020204" pitchFamily="34" charset="0"/>
            </a:endParaRPr>
          </a:p>
          <a:p>
            <a:pPr marL="0" indent="0">
              <a:buNone/>
            </a:pPr>
            <a:r>
              <a:rPr lang="en-US" sz="2100" dirty="0">
                <a:solidFill>
                  <a:schemeClr val="tx1"/>
                </a:solidFill>
                <a:latin typeface="Arial Black" panose="020B0A04020102020204" pitchFamily="34" charset="0"/>
              </a:rPr>
              <a:t>Derita Bran and Margaret Lynn have no financial or other conflict of interest disclosures. </a:t>
            </a:r>
          </a:p>
          <a:p>
            <a:pPr marL="0" indent="0">
              <a:buNone/>
            </a:pPr>
            <a:endParaRPr lang="en-US" dirty="0">
              <a:latin typeface="Arial Black" panose="020B0A04020102020204" pitchFamily="34" charset="0"/>
            </a:endParaRPr>
          </a:p>
        </p:txBody>
      </p:sp>
    </p:spTree>
    <p:extLst>
      <p:ext uri="{BB962C8B-B14F-4D97-AF65-F5344CB8AC3E}">
        <p14:creationId xmlns:p14="http://schemas.microsoft.com/office/powerpoint/2010/main" val="23945899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2000" dirty="0">
                <a:solidFill>
                  <a:schemeClr val="tx1"/>
                </a:solidFill>
                <a:latin typeface="Arial Black" panose="020B0A04020102020204" pitchFamily="34" charset="0"/>
              </a:rPr>
              <a:t>Emergency use of a test article and emergency research are circumstances covered in which of the following: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2"/>
            <a:ext cx="7766936" cy="2286000"/>
          </a:xfrm>
        </p:spPr>
        <p:txBody>
          <a:bodyPr>
            <a:normAutofit lnSpcReduction="10000"/>
          </a:bodyPr>
          <a:lstStyle/>
          <a:p>
            <a:pPr marL="342900" indent="-342900" algn="l">
              <a:buAutoNum type="alphaLcPeriod"/>
            </a:pPr>
            <a:r>
              <a:rPr lang="en-US" dirty="0">
                <a:solidFill>
                  <a:schemeClr val="tx1"/>
                </a:solidFill>
                <a:latin typeface="Arial Black" panose="020B0A04020102020204" pitchFamily="34" charset="0"/>
              </a:rPr>
              <a:t>FDA</a:t>
            </a:r>
          </a:p>
          <a:p>
            <a:pPr marL="342900" indent="-342900" algn="l">
              <a:buAutoNum type="alphaLcPeriod"/>
            </a:pPr>
            <a:r>
              <a:rPr lang="en-US" dirty="0">
                <a:solidFill>
                  <a:schemeClr val="tx1"/>
                </a:solidFill>
                <a:latin typeface="Arial Black" panose="020B0A04020102020204" pitchFamily="34" charset="0"/>
              </a:rPr>
              <a:t>OHRP</a:t>
            </a:r>
          </a:p>
          <a:p>
            <a:pPr marL="342900" indent="-342900" algn="l">
              <a:buAutoNum type="alphaLcPeriod"/>
            </a:pPr>
            <a:r>
              <a:rPr lang="en-US" dirty="0">
                <a:solidFill>
                  <a:schemeClr val="tx1"/>
                </a:solidFill>
                <a:latin typeface="Arial Black" panose="020B0A04020102020204" pitchFamily="34" charset="0"/>
              </a:rPr>
              <a:t>Both FDA and OHRP </a:t>
            </a:r>
          </a:p>
          <a:p>
            <a:pPr marL="342900" indent="-342900" algn="l">
              <a:buAutoNum type="alphaLcPeriod"/>
            </a:pPr>
            <a:r>
              <a:rPr lang="en-US" dirty="0">
                <a:solidFill>
                  <a:schemeClr val="tx1"/>
                </a:solidFill>
                <a:latin typeface="Arial Black" panose="020B0A04020102020204" pitchFamily="34" charset="0"/>
              </a:rPr>
              <a:t>ICH</a:t>
            </a:r>
          </a:p>
          <a:p>
            <a:pPr marL="342900" indent="-342900" algn="l">
              <a:buAutoNum type="alphaLcPeriod"/>
            </a:pPr>
            <a:r>
              <a:rPr lang="en-US" dirty="0">
                <a:solidFill>
                  <a:schemeClr val="tx1"/>
                </a:solidFill>
                <a:latin typeface="Arial Black" panose="020B0A04020102020204" pitchFamily="34" charset="0"/>
              </a:rPr>
              <a:t>FDA, OHRP, and ICH</a:t>
            </a:r>
          </a:p>
          <a:p>
            <a:pPr marL="342900" indent="-342900" algn="l">
              <a:buAutoNum type="alphaLcPeriod"/>
            </a:pPr>
            <a:r>
              <a:rPr lang="en-US" dirty="0">
                <a:solidFill>
                  <a:schemeClr val="tx1"/>
                </a:solidFill>
                <a:latin typeface="Arial Black" panose="020B0A04020102020204" pitchFamily="34" charset="0"/>
              </a:rPr>
              <a:t>FDA and ICH</a:t>
            </a:r>
          </a:p>
          <a:p>
            <a:pPr marL="342900" indent="-342900" algn="l">
              <a:buAutoNum type="alphaLcPeriod"/>
            </a:pPr>
            <a:endParaRPr lang="en-US"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10660894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2000" dirty="0">
                <a:solidFill>
                  <a:schemeClr val="tx1"/>
                </a:solidFill>
                <a:latin typeface="Arial Black" panose="020B0A04020102020204" pitchFamily="34" charset="0"/>
              </a:rPr>
              <a:t>Emergency use of a test article and emergency research are circumstances covered in which of the following: </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2"/>
            <a:ext cx="7766936" cy="2286000"/>
          </a:xfrm>
        </p:spPr>
        <p:txBody>
          <a:bodyPr>
            <a:normAutofit lnSpcReduction="10000"/>
          </a:bodyPr>
          <a:lstStyle/>
          <a:p>
            <a:pPr marL="342900" indent="-342900" algn="l">
              <a:buAutoNum type="alphaLcPeriod"/>
            </a:pPr>
            <a:r>
              <a:rPr lang="en-US" dirty="0">
                <a:solidFill>
                  <a:schemeClr val="tx1"/>
                </a:solidFill>
                <a:latin typeface="Arial Black" panose="020B0A04020102020204" pitchFamily="34" charset="0"/>
              </a:rPr>
              <a:t>FDA</a:t>
            </a:r>
          </a:p>
          <a:p>
            <a:pPr marL="342900" indent="-342900" algn="l">
              <a:buAutoNum type="alphaLcPeriod"/>
            </a:pPr>
            <a:r>
              <a:rPr lang="en-US" dirty="0">
                <a:solidFill>
                  <a:schemeClr val="tx1"/>
                </a:solidFill>
                <a:latin typeface="Arial Black" panose="020B0A04020102020204" pitchFamily="34" charset="0"/>
              </a:rPr>
              <a:t>OHRP</a:t>
            </a:r>
          </a:p>
          <a:p>
            <a:pPr marL="342900" indent="-342900" algn="l">
              <a:buAutoNum type="alphaLcPeriod"/>
            </a:pPr>
            <a:r>
              <a:rPr lang="en-US" dirty="0">
                <a:solidFill>
                  <a:schemeClr val="tx1"/>
                </a:solidFill>
                <a:latin typeface="Arial Black" panose="020B0A04020102020204" pitchFamily="34" charset="0"/>
              </a:rPr>
              <a:t>Both FDA and OHRP </a:t>
            </a:r>
          </a:p>
          <a:p>
            <a:pPr marL="342900" indent="-342900" algn="l">
              <a:buAutoNum type="alphaLcPeriod"/>
            </a:pPr>
            <a:r>
              <a:rPr lang="en-US" dirty="0">
                <a:solidFill>
                  <a:schemeClr val="tx1"/>
                </a:solidFill>
                <a:latin typeface="Arial Black" panose="020B0A04020102020204" pitchFamily="34" charset="0"/>
              </a:rPr>
              <a:t>ICH</a:t>
            </a:r>
          </a:p>
          <a:p>
            <a:pPr marL="342900" indent="-342900" algn="l">
              <a:buAutoNum type="alphaLcPeriod"/>
            </a:pPr>
            <a:r>
              <a:rPr lang="en-US" dirty="0">
                <a:solidFill>
                  <a:schemeClr val="tx1"/>
                </a:solidFill>
                <a:latin typeface="Arial Black" panose="020B0A04020102020204" pitchFamily="34" charset="0"/>
              </a:rPr>
              <a:t>FDA, OHRP, and ICH</a:t>
            </a:r>
          </a:p>
          <a:p>
            <a:pPr marL="342900" indent="-342900" algn="l">
              <a:buAutoNum type="alphaLcPeriod"/>
            </a:pPr>
            <a:r>
              <a:rPr lang="en-US" dirty="0">
                <a:solidFill>
                  <a:schemeClr val="tx1"/>
                </a:solidFill>
                <a:latin typeface="Arial Black" panose="020B0A04020102020204" pitchFamily="34" charset="0"/>
              </a:rPr>
              <a:t>FDA and ICH</a:t>
            </a:r>
          </a:p>
          <a:p>
            <a:pPr marL="342900" indent="-342900" algn="l">
              <a:buAutoNum type="alphaLcPeriod"/>
            </a:pPr>
            <a:endParaRPr lang="en-US" dirty="0">
              <a:solidFill>
                <a:schemeClr val="tx1"/>
              </a:solidFill>
              <a:latin typeface="Arial Black" panose="020B0A040201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5B14499D-F5E8-48E4-877F-63FCBD8D4A89}"/>
                  </a:ext>
                </a:extLst>
              </p14:cNvPr>
              <p14:cNvContentPartPr/>
              <p14:nvPr/>
            </p14:nvContentPartPr>
            <p14:xfrm>
              <a:off x="565793" y="4770296"/>
              <a:ext cx="4573440" cy="559080"/>
            </p14:xfrm>
          </p:contentPart>
        </mc:Choice>
        <mc:Fallback xmlns="">
          <p:pic>
            <p:nvPicPr>
              <p:cNvPr id="4" name="Ink 3">
                <a:extLst>
                  <a:ext uri="{FF2B5EF4-FFF2-40B4-BE49-F238E27FC236}">
                    <a16:creationId xmlns:a16="http://schemas.microsoft.com/office/drawing/2014/main" id="{5B14499D-F5E8-48E4-877F-63FCBD8D4A89}"/>
                  </a:ext>
                </a:extLst>
              </p:cNvPr>
              <p:cNvPicPr/>
              <p:nvPr/>
            </p:nvPicPr>
            <p:blipFill>
              <a:blip r:embed="rId3"/>
              <a:stretch>
                <a:fillRect/>
              </a:stretch>
            </p:blipFill>
            <p:spPr>
              <a:xfrm>
                <a:off x="530153" y="4734296"/>
                <a:ext cx="4645080" cy="630720"/>
              </a:xfrm>
              <a:prstGeom prst="rect">
                <a:avLst/>
              </a:prstGeom>
            </p:spPr>
          </p:pic>
        </mc:Fallback>
      </mc:AlternateContent>
    </p:spTree>
    <p:extLst>
      <p:ext uri="{BB962C8B-B14F-4D97-AF65-F5344CB8AC3E}">
        <p14:creationId xmlns:p14="http://schemas.microsoft.com/office/powerpoint/2010/main" val="1959488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2000" dirty="0">
                <a:solidFill>
                  <a:schemeClr val="tx1"/>
                </a:solidFill>
                <a:latin typeface="Arial Black" panose="020B0A04020102020204" pitchFamily="34" charset="0"/>
              </a:rPr>
              <a:t>Which of the following are necessary to waive consent?</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1"/>
            <a:ext cx="7766936" cy="2866715"/>
          </a:xfrm>
        </p:spPr>
        <p:txBody>
          <a:bodyPr>
            <a:normAutofit/>
          </a:bodyPr>
          <a:lstStyle/>
          <a:p>
            <a:pPr marL="342900" indent="-342900" algn="l">
              <a:buAutoNum type="alphaLcPeriod"/>
            </a:pPr>
            <a:r>
              <a:rPr lang="en-US" dirty="0">
                <a:solidFill>
                  <a:schemeClr val="tx1"/>
                </a:solidFill>
                <a:latin typeface="Arial Black" panose="020B0A04020102020204" pitchFamily="34" charset="0"/>
              </a:rPr>
              <a:t>Subject is unable to give consent</a:t>
            </a:r>
          </a:p>
          <a:p>
            <a:pPr marL="342900" indent="-342900" algn="l">
              <a:buAutoNum type="alphaLcPeriod"/>
            </a:pPr>
            <a:r>
              <a:rPr lang="en-US" dirty="0">
                <a:solidFill>
                  <a:schemeClr val="tx1"/>
                </a:solidFill>
                <a:latin typeface="Arial Black" panose="020B0A04020102020204" pitchFamily="34" charset="0"/>
              </a:rPr>
              <a:t>No time or unable to contact the Legally Authorized Representative</a:t>
            </a:r>
          </a:p>
          <a:p>
            <a:pPr marL="342900" indent="-342900" algn="l">
              <a:buAutoNum type="alphaLcPeriod"/>
            </a:pPr>
            <a:r>
              <a:rPr lang="en-US" dirty="0">
                <a:solidFill>
                  <a:schemeClr val="tx1"/>
                </a:solidFill>
                <a:latin typeface="Arial Black" panose="020B0A04020102020204" pitchFamily="34" charset="0"/>
              </a:rPr>
              <a:t>Life threatening condition</a:t>
            </a:r>
          </a:p>
          <a:p>
            <a:pPr marL="342900" indent="-342900" algn="l">
              <a:buAutoNum type="alphaLcPeriod"/>
            </a:pPr>
            <a:r>
              <a:rPr lang="en-US" dirty="0">
                <a:solidFill>
                  <a:schemeClr val="tx1"/>
                </a:solidFill>
                <a:latin typeface="Arial Black" panose="020B0A04020102020204" pitchFamily="34" charset="0"/>
              </a:rPr>
              <a:t>No other treatment available.</a:t>
            </a:r>
          </a:p>
          <a:p>
            <a:pPr marL="342900" indent="-342900" algn="l">
              <a:buAutoNum type="alphaLcPeriod"/>
            </a:pPr>
            <a:r>
              <a:rPr lang="en-US" dirty="0">
                <a:solidFill>
                  <a:schemeClr val="tx1"/>
                </a:solidFill>
                <a:latin typeface="Arial Black" panose="020B0A04020102020204" pitchFamily="34" charset="0"/>
              </a:rPr>
              <a:t>None of the above</a:t>
            </a:r>
          </a:p>
          <a:p>
            <a:pPr marL="342900" indent="-342900" algn="l">
              <a:buAutoNum type="alphaLcPeriod"/>
            </a:pPr>
            <a:r>
              <a:rPr lang="en-US" dirty="0">
                <a:solidFill>
                  <a:schemeClr val="tx1"/>
                </a:solidFill>
                <a:latin typeface="Arial Black" panose="020B0A04020102020204" pitchFamily="34" charset="0"/>
              </a:rPr>
              <a:t>a, b, c, and d</a:t>
            </a:r>
          </a:p>
          <a:p>
            <a:pPr marL="342900" indent="-342900" algn="l">
              <a:buAutoNum type="alphaLcPeriod"/>
            </a:pPr>
            <a:endParaRPr lang="en-US" dirty="0">
              <a:solidFill>
                <a:schemeClr val="tx1"/>
              </a:solidFill>
              <a:latin typeface="Arial Black" panose="020B0A04020102020204" pitchFamily="34" charset="0"/>
            </a:endParaRPr>
          </a:p>
        </p:txBody>
      </p:sp>
    </p:spTree>
    <p:extLst>
      <p:ext uri="{BB962C8B-B14F-4D97-AF65-F5344CB8AC3E}">
        <p14:creationId xmlns:p14="http://schemas.microsoft.com/office/powerpoint/2010/main" val="39523950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2BF81-F9A9-4269-9AB8-CE8FD94F9E76}"/>
              </a:ext>
            </a:extLst>
          </p:cNvPr>
          <p:cNvSpPr>
            <a:spLocks noGrp="1"/>
          </p:cNvSpPr>
          <p:nvPr>
            <p:ph type="ctrTitle"/>
          </p:nvPr>
        </p:nvSpPr>
        <p:spPr>
          <a:xfrm>
            <a:off x="1507067" y="134471"/>
            <a:ext cx="7766936" cy="2286000"/>
          </a:xfrm>
        </p:spPr>
        <p:txBody>
          <a:bodyPr/>
          <a:lstStyle/>
          <a:p>
            <a:pPr algn="l"/>
            <a:r>
              <a:rPr lang="en-US" sz="2000" dirty="0">
                <a:solidFill>
                  <a:schemeClr val="tx1"/>
                </a:solidFill>
                <a:latin typeface="Arial Black" panose="020B0A04020102020204" pitchFamily="34" charset="0"/>
              </a:rPr>
              <a:t>Which of the following are necessary to waive consent?</a:t>
            </a:r>
          </a:p>
        </p:txBody>
      </p:sp>
      <p:sp>
        <p:nvSpPr>
          <p:cNvPr id="3" name="Subtitle 2">
            <a:extLst>
              <a:ext uri="{FF2B5EF4-FFF2-40B4-BE49-F238E27FC236}">
                <a16:creationId xmlns:a16="http://schemas.microsoft.com/office/drawing/2014/main" id="{D28E1FD8-DC60-45A8-AD56-8D7CE6FB40E7}"/>
              </a:ext>
            </a:extLst>
          </p:cNvPr>
          <p:cNvSpPr>
            <a:spLocks noGrp="1"/>
          </p:cNvSpPr>
          <p:nvPr>
            <p:ph type="subTitle" idx="1"/>
          </p:nvPr>
        </p:nvSpPr>
        <p:spPr>
          <a:xfrm>
            <a:off x="1507067" y="2861731"/>
            <a:ext cx="7766936" cy="2866715"/>
          </a:xfrm>
        </p:spPr>
        <p:txBody>
          <a:bodyPr>
            <a:normAutofit/>
          </a:bodyPr>
          <a:lstStyle/>
          <a:p>
            <a:pPr marL="342900" indent="-342900" algn="l">
              <a:buAutoNum type="alphaLcPeriod"/>
            </a:pPr>
            <a:r>
              <a:rPr lang="en-US" dirty="0">
                <a:solidFill>
                  <a:schemeClr val="tx1"/>
                </a:solidFill>
                <a:latin typeface="Arial Black" panose="020B0A04020102020204" pitchFamily="34" charset="0"/>
              </a:rPr>
              <a:t>Subject is unable to give consent</a:t>
            </a:r>
          </a:p>
          <a:p>
            <a:pPr marL="342900" indent="-342900" algn="l">
              <a:buAutoNum type="alphaLcPeriod"/>
            </a:pPr>
            <a:r>
              <a:rPr lang="en-US" dirty="0">
                <a:solidFill>
                  <a:schemeClr val="tx1"/>
                </a:solidFill>
                <a:latin typeface="Arial Black" panose="020B0A04020102020204" pitchFamily="34" charset="0"/>
              </a:rPr>
              <a:t>No time or unable to contact the Legally Authorized Representative</a:t>
            </a:r>
          </a:p>
          <a:p>
            <a:pPr marL="342900" indent="-342900" algn="l">
              <a:buAutoNum type="alphaLcPeriod"/>
            </a:pPr>
            <a:r>
              <a:rPr lang="en-US" dirty="0">
                <a:solidFill>
                  <a:schemeClr val="tx1"/>
                </a:solidFill>
                <a:latin typeface="Arial Black" panose="020B0A04020102020204" pitchFamily="34" charset="0"/>
              </a:rPr>
              <a:t>Life threatening condition</a:t>
            </a:r>
          </a:p>
          <a:p>
            <a:pPr marL="342900" indent="-342900" algn="l">
              <a:buAutoNum type="alphaLcPeriod"/>
            </a:pPr>
            <a:r>
              <a:rPr lang="en-US" dirty="0">
                <a:solidFill>
                  <a:schemeClr val="tx1"/>
                </a:solidFill>
                <a:latin typeface="Arial Black" panose="020B0A04020102020204" pitchFamily="34" charset="0"/>
              </a:rPr>
              <a:t>No other treatment available.</a:t>
            </a:r>
          </a:p>
          <a:p>
            <a:pPr marL="342900" indent="-342900" algn="l">
              <a:buAutoNum type="alphaLcPeriod"/>
            </a:pPr>
            <a:r>
              <a:rPr lang="en-US" dirty="0">
                <a:solidFill>
                  <a:schemeClr val="tx1"/>
                </a:solidFill>
                <a:latin typeface="Arial Black" panose="020B0A04020102020204" pitchFamily="34" charset="0"/>
              </a:rPr>
              <a:t>None of the above</a:t>
            </a:r>
          </a:p>
          <a:p>
            <a:pPr marL="342900" indent="-342900" algn="l">
              <a:buAutoNum type="alphaLcPeriod"/>
            </a:pPr>
            <a:r>
              <a:rPr lang="en-US" dirty="0">
                <a:solidFill>
                  <a:schemeClr val="tx1"/>
                </a:solidFill>
                <a:latin typeface="Arial Black" panose="020B0A04020102020204" pitchFamily="34" charset="0"/>
              </a:rPr>
              <a:t>a, b</a:t>
            </a:r>
            <a:r>
              <a:rPr lang="en-US">
                <a:solidFill>
                  <a:schemeClr val="tx1"/>
                </a:solidFill>
                <a:latin typeface="Arial Black" panose="020B0A04020102020204" pitchFamily="34" charset="0"/>
              </a:rPr>
              <a:t>, c, and d</a:t>
            </a:r>
            <a:endParaRPr lang="en-US" dirty="0">
              <a:solidFill>
                <a:schemeClr val="tx1"/>
              </a:solidFill>
              <a:latin typeface="Arial Black" panose="020B0A04020102020204" pitchFamily="34" charset="0"/>
            </a:endParaRPr>
          </a:p>
          <a:p>
            <a:pPr marL="342900" indent="-342900" algn="l">
              <a:buAutoNum type="alphaLcPeriod"/>
            </a:pPr>
            <a:endParaRPr lang="en-US" dirty="0">
              <a:solidFill>
                <a:schemeClr val="tx1"/>
              </a:solidFill>
              <a:latin typeface="Arial Black" panose="020B0A04020102020204" pitchFamily="34" charset="0"/>
            </a:endParaRPr>
          </a:p>
        </p:txBody>
      </p:sp>
      <mc:AlternateContent xmlns:mc="http://schemas.openxmlformats.org/markup-compatibility/2006" xmlns:p14="http://schemas.microsoft.com/office/powerpoint/2010/main">
        <mc:Choice Requires="p14">
          <p:contentPart p14:bwMode="auto" r:id="rId2">
            <p14:nvContentPartPr>
              <p14:cNvPr id="4" name="Ink 3">
                <a:extLst>
                  <a:ext uri="{FF2B5EF4-FFF2-40B4-BE49-F238E27FC236}">
                    <a16:creationId xmlns:a16="http://schemas.microsoft.com/office/drawing/2014/main" id="{069F88C7-38A4-4A28-A997-26BE34F50FC5}"/>
                  </a:ext>
                </a:extLst>
              </p14:cNvPr>
              <p14:cNvContentPartPr/>
              <p14:nvPr/>
            </p14:nvContentPartPr>
            <p14:xfrm>
              <a:off x="1330793" y="5096096"/>
              <a:ext cx="2882160" cy="811800"/>
            </p14:xfrm>
          </p:contentPart>
        </mc:Choice>
        <mc:Fallback xmlns="">
          <p:pic>
            <p:nvPicPr>
              <p:cNvPr id="4" name="Ink 3">
                <a:extLst>
                  <a:ext uri="{FF2B5EF4-FFF2-40B4-BE49-F238E27FC236}">
                    <a16:creationId xmlns:a16="http://schemas.microsoft.com/office/drawing/2014/main" id="{069F88C7-38A4-4A28-A997-26BE34F50FC5}"/>
                  </a:ext>
                </a:extLst>
              </p:cNvPr>
              <p:cNvPicPr/>
              <p:nvPr/>
            </p:nvPicPr>
            <p:blipFill>
              <a:blip r:embed="rId3"/>
              <a:stretch>
                <a:fillRect/>
              </a:stretch>
            </p:blipFill>
            <p:spPr>
              <a:xfrm>
                <a:off x="1294789" y="5060096"/>
                <a:ext cx="2953809" cy="883440"/>
              </a:xfrm>
              <a:prstGeom prst="rect">
                <a:avLst/>
              </a:prstGeom>
            </p:spPr>
          </p:pic>
        </mc:Fallback>
      </mc:AlternateContent>
    </p:spTree>
    <p:extLst>
      <p:ext uri="{BB962C8B-B14F-4D97-AF65-F5344CB8AC3E}">
        <p14:creationId xmlns:p14="http://schemas.microsoft.com/office/powerpoint/2010/main" val="32212034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5DC38-D385-40C1-A423-62A11E99C906}"/>
              </a:ext>
            </a:extLst>
          </p:cNvPr>
          <p:cNvSpPr>
            <a:spLocks noGrp="1"/>
          </p:cNvSpPr>
          <p:nvPr>
            <p:ph type="ctrTitle"/>
          </p:nvPr>
        </p:nvSpPr>
        <p:spPr>
          <a:xfrm>
            <a:off x="836140" y="614363"/>
            <a:ext cx="10519719" cy="1428749"/>
          </a:xfrm>
        </p:spPr>
        <p:txBody>
          <a:bodyPr/>
          <a:lstStyle/>
          <a:p>
            <a:r>
              <a:rPr lang="en-US" dirty="0">
                <a:solidFill>
                  <a:schemeClr val="tx1"/>
                </a:solidFill>
                <a:latin typeface="Arial Black" panose="020B0A04020102020204" pitchFamily="34" charset="0"/>
              </a:rPr>
              <a:t>Questions?</a:t>
            </a:r>
          </a:p>
        </p:txBody>
      </p:sp>
      <p:pic>
        <p:nvPicPr>
          <p:cNvPr id="4" name="Graphic 3" descr="Customer review outline">
            <a:extLst>
              <a:ext uri="{FF2B5EF4-FFF2-40B4-BE49-F238E27FC236}">
                <a16:creationId xmlns:a16="http://schemas.microsoft.com/office/drawing/2014/main" id="{2E017D38-7237-4045-AE80-47049635BC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71901" y="2043112"/>
            <a:ext cx="4186237" cy="4186237"/>
          </a:xfrm>
          <a:prstGeom prst="rect">
            <a:avLst/>
          </a:prstGeom>
        </p:spPr>
      </p:pic>
    </p:spTree>
    <p:extLst>
      <p:ext uri="{BB962C8B-B14F-4D97-AF65-F5344CB8AC3E}">
        <p14:creationId xmlns:p14="http://schemas.microsoft.com/office/powerpoint/2010/main" val="161890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descr="Pen placed on top of a signature line">
            <a:extLst>
              <a:ext uri="{FF2B5EF4-FFF2-40B4-BE49-F238E27FC236}">
                <a16:creationId xmlns:a16="http://schemas.microsoft.com/office/drawing/2014/main" id="{E452B15D-5F17-4271-91DF-6AAFCABB8543}"/>
              </a:ext>
            </a:extLst>
          </p:cNvPr>
          <p:cNvPicPr>
            <a:picLocks noChangeAspect="1"/>
          </p:cNvPicPr>
          <p:nvPr/>
        </p:nvPicPr>
        <p:blipFill rotWithShape="1">
          <a:blip r:embed="rId3"/>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3" name="Text Placeholder 2">
            <a:extLst>
              <a:ext uri="{FF2B5EF4-FFF2-40B4-BE49-F238E27FC236}">
                <a16:creationId xmlns:a16="http://schemas.microsoft.com/office/drawing/2014/main" id="{816547E4-BD3B-42B2-A27F-3FCAA3FEE695}"/>
              </a:ext>
            </a:extLst>
          </p:cNvPr>
          <p:cNvSpPr txBox="1">
            <a:spLocks noGrp="1"/>
          </p:cNvSpPr>
          <p:nvPr>
            <p:ph type="body" idx="4294967295"/>
          </p:nvPr>
        </p:nvSpPr>
        <p:spPr>
          <a:xfrm>
            <a:off x="677334" y="2160589"/>
            <a:ext cx="3851122" cy="3880773"/>
          </a:xfrm>
        </p:spPr>
        <p:txBody>
          <a:bodyPr vert="horz" lIns="91440" tIns="45720" rIns="91440" bIns="45720" rtlCol="0">
            <a:normAutofit/>
          </a:bodyPr>
          <a:lstStyle/>
          <a:p>
            <a:pPr marL="0" indent="0">
              <a:buNone/>
            </a:pPr>
            <a:endParaRPr lang="en-US" sz="3600" dirty="0">
              <a:latin typeface="Arial Black" panose="020B0A04020102020204" pitchFamily="34" charset="0"/>
            </a:endParaRPr>
          </a:p>
          <a:p>
            <a:pPr marL="0" indent="0">
              <a:buNone/>
            </a:pPr>
            <a:r>
              <a:rPr lang="en-US" sz="3600" dirty="0">
                <a:latin typeface="Arial Black" panose="020B0A04020102020204" pitchFamily="34" charset="0"/>
              </a:rPr>
              <a:t>CONTRACTS</a:t>
            </a:r>
          </a:p>
          <a:p>
            <a:pPr marL="342717" indent="-342717">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dirty="0"/>
          </a:p>
          <a:p>
            <a:pPr marL="0" indent="0">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dirty="0"/>
          </a:p>
        </p:txBody>
      </p:sp>
      <p:cxnSp>
        <p:nvCxnSpPr>
          <p:cNvPr id="21"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769053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10BE40E3-5550-4CDD-B4FD-387C33EBF1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71A6B738-E50C-4653-B343-B9D6A5EA277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498768D6-B28C-40A3-B381-39306F5816D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B27C15B9-7795-4321-AB30-DF1DEF65C19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8EC957-1F3F-4C00-B023-C8725C2171C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3D642632-BBD5-46D6-A91D-9B2BF68219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BF9D518D-AFF5-4DE2-AEE2-0EC15479A9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14EF979B-B00D-460C-BD56-7EEAFB7E0F9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3E40F9A1-6B82-400F-9397-26D1D36F1F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2EF7DDF1-FF86-4CA4-B08B-8939557EBDB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6D7C1F89-72B2-4FDC-B9E2-04F52D5C50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pic>
        <p:nvPicPr>
          <p:cNvPr id="5" name="Picture 4" descr="Pen placed on top of a signature line">
            <a:extLst>
              <a:ext uri="{FF2B5EF4-FFF2-40B4-BE49-F238E27FC236}">
                <a16:creationId xmlns:a16="http://schemas.microsoft.com/office/drawing/2014/main" id="{E452B15D-5F17-4271-91DF-6AAFCABB8543}"/>
              </a:ext>
            </a:extLst>
          </p:cNvPr>
          <p:cNvPicPr>
            <a:picLocks noChangeAspect="1"/>
          </p:cNvPicPr>
          <p:nvPr/>
        </p:nvPicPr>
        <p:blipFill rotWithShape="1">
          <a:blip r:embed="rId3"/>
          <a:srcRect l="22893" r="-2" b="-2"/>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0029C8DE-A341-4AB5-A049-66A6D5559A9D}"/>
              </a:ext>
            </a:extLst>
          </p:cNvPr>
          <p:cNvSpPr txBox="1">
            <a:spLocks noGrp="1"/>
          </p:cNvSpPr>
          <p:nvPr>
            <p:ph type="title" idx="4294967295"/>
          </p:nvPr>
        </p:nvSpPr>
        <p:spPr>
          <a:xfrm>
            <a:off x="677333" y="1503680"/>
            <a:ext cx="3851123" cy="1402080"/>
          </a:xfrm>
        </p:spPr>
        <p:txBody>
          <a:bodyPr vert="horz" lIns="91440" tIns="45720" rIns="91440" bIns="45720" rtlCol="0" anchor="t">
            <a:normAutofit/>
          </a:bodyPr>
          <a:lstStyle/>
          <a:p>
            <a:pPr lvl="0"/>
            <a:r>
              <a:rPr lang="en-US" dirty="0">
                <a:solidFill>
                  <a:schemeClr val="tx1"/>
                </a:solidFill>
                <a:latin typeface="Arial Black" panose="020B0A04020102020204" pitchFamily="34" charset="0"/>
              </a:rPr>
              <a:t>What is a contract?</a:t>
            </a:r>
          </a:p>
        </p:txBody>
      </p:sp>
      <p:sp>
        <p:nvSpPr>
          <p:cNvPr id="3" name="Text Placeholder 2">
            <a:extLst>
              <a:ext uri="{FF2B5EF4-FFF2-40B4-BE49-F238E27FC236}">
                <a16:creationId xmlns:a16="http://schemas.microsoft.com/office/drawing/2014/main" id="{816547E4-BD3B-42B2-A27F-3FCAA3FEE695}"/>
              </a:ext>
            </a:extLst>
          </p:cNvPr>
          <p:cNvSpPr txBox="1">
            <a:spLocks noGrp="1"/>
          </p:cNvSpPr>
          <p:nvPr>
            <p:ph type="body" idx="4294967295"/>
          </p:nvPr>
        </p:nvSpPr>
        <p:spPr>
          <a:xfrm>
            <a:off x="677334" y="3196562"/>
            <a:ext cx="3851122" cy="2844800"/>
          </a:xfrm>
        </p:spPr>
        <p:txBody>
          <a:bodyPr vert="horz" lIns="91440" tIns="45720" rIns="91440" bIns="45720" rtlCol="0">
            <a:normAutofit/>
          </a:bodyPr>
          <a:lstStyle/>
          <a:p>
            <a:pPr marL="0" indent="0">
              <a:buNone/>
            </a:pPr>
            <a:r>
              <a:rPr lang="en-US" sz="2000" dirty="0">
                <a:latin typeface="Arial Black" panose="020B0A04020102020204" pitchFamily="34" charset="0"/>
              </a:rPr>
              <a:t>A contract is an agreement that obligates all parties to do or not do certain act(s).  </a:t>
            </a:r>
          </a:p>
          <a:p>
            <a:pPr marL="342717" indent="-342717">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dirty="0"/>
          </a:p>
          <a:p>
            <a:pPr marL="0" indent="0">
              <a:tabLst>
                <a:tab pos="914034" algn="l"/>
                <a:tab pos="1828434" algn="l"/>
                <a:tab pos="2742834" algn="l"/>
                <a:tab pos="3657234" algn="l"/>
                <a:tab pos="4571634" algn="l"/>
                <a:tab pos="5486034" algn="l"/>
                <a:tab pos="6400434" algn="l"/>
                <a:tab pos="7314834" algn="l"/>
                <a:tab pos="8229234" algn="l"/>
                <a:tab pos="9143634" algn="l"/>
                <a:tab pos="10058034" algn="l"/>
              </a:tabLst>
            </a:pPr>
            <a:endParaRPr lang="en-US" dirty="0"/>
          </a:p>
        </p:txBody>
      </p:sp>
      <p:cxnSp>
        <p:nvCxnSpPr>
          <p:cNvPr id="21" name="Straight Connector 20">
            <a:extLst>
              <a:ext uri="{FF2B5EF4-FFF2-40B4-BE49-F238E27FC236}">
                <a16:creationId xmlns:a16="http://schemas.microsoft.com/office/drawing/2014/main" id="{64FA5DFF-7FE6-4855-84E6-DFA78EE978B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2AFD8CBA-54A3-4363-991B-B9C631BBFA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5" name="Rectangle 23">
            <a:extLst>
              <a:ext uri="{FF2B5EF4-FFF2-40B4-BE49-F238E27FC236}">
                <a16:creationId xmlns:a16="http://schemas.microsoft.com/office/drawing/2014/main" id="{3F088236-D655-4F88-B238-E167623580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3DAC0C92-199E-475C-9390-119A9B027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4">
            <a:extLst>
              <a:ext uri="{FF2B5EF4-FFF2-40B4-BE49-F238E27FC236}">
                <a16:creationId xmlns:a16="http://schemas.microsoft.com/office/drawing/2014/main" id="{C4CFB339-0ED8-4FE2-9EF1-6D1375B84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7">
            <a:extLst>
              <a:ext uri="{FF2B5EF4-FFF2-40B4-BE49-F238E27FC236}">
                <a16:creationId xmlns:a16="http://schemas.microsoft.com/office/drawing/2014/main" id="{31896C80-2069-4431-9C19-83B9137344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BF120A21-0841-4823-B0C4-28AEBCEF9B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DBB05BAE-BBD3-4289-899F-A6851503C6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9">
            <a:extLst>
              <a:ext uri="{FF2B5EF4-FFF2-40B4-BE49-F238E27FC236}">
                <a16:creationId xmlns:a16="http://schemas.microsoft.com/office/drawing/2014/main" id="{9874D11C-36F5-4BBE-A490-019A54E95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2ED567-06B3-4107-9773-BBB6BD7867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824"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2">
            <a:extLst>
              <a:ext uri="{FF2B5EF4-FFF2-40B4-BE49-F238E27FC236}">
                <a16:creationId xmlns:a16="http://schemas.microsoft.com/office/drawing/2014/main" id="{DF80443C-9504-4CEE-A654-30EEADD201F7}"/>
              </a:ext>
            </a:extLst>
          </p:cNvPr>
          <p:cNvSpPr>
            <a:spLocks noGrp="1"/>
          </p:cNvSpPr>
          <p:nvPr>
            <p:ph idx="1"/>
          </p:nvPr>
        </p:nvSpPr>
        <p:spPr>
          <a:xfrm>
            <a:off x="491123" y="723763"/>
            <a:ext cx="6155266" cy="5732207"/>
          </a:xfrm>
        </p:spPr>
        <p:txBody>
          <a:bodyPr anchor="ctr">
            <a:normAutofit/>
          </a:bodyPr>
          <a:lstStyle/>
          <a:p>
            <a:pPr marL="0" indent="0">
              <a:lnSpc>
                <a:spcPct val="90000"/>
              </a:lnSpc>
              <a:buNone/>
            </a:pPr>
            <a:r>
              <a:rPr lang="en-US" sz="2000" b="0" i="0" strike="noStrike" dirty="0">
                <a:effectLst/>
                <a:latin typeface="Arial Black" panose="020B0A04020102020204" pitchFamily="34" charset="0"/>
                <a:hlinkClick r:id="rId3">
                  <a:extLst>
                    <a:ext uri="{A12FA001-AC4F-418D-AE19-62706E023703}">
                      <ahyp:hlinkClr xmlns:ahyp="http://schemas.microsoft.com/office/drawing/2018/hyperlinkcolor" val="tx"/>
                    </a:ext>
                  </a:extLst>
                </a:hlinkClick>
              </a:rPr>
              <a:t>Allocation of Rights</a:t>
            </a:r>
            <a:endParaRPr lang="en-US" sz="2000" b="0" i="0" strike="noStrike"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4">
                  <a:extLst>
                    <a:ext uri="{A12FA001-AC4F-418D-AE19-62706E023703}">
                      <ahyp:hlinkClr xmlns:ahyp="http://schemas.microsoft.com/office/drawing/2018/hyperlinkcolor" val="tx"/>
                    </a:ext>
                  </a:extLst>
                </a:hlinkClick>
              </a:rPr>
              <a:t>Collaborative Research Agreement</a:t>
            </a:r>
            <a:endParaRPr lang="en-US" sz="2000" b="0" i="0"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5">
                  <a:extLst>
                    <a:ext uri="{A12FA001-AC4F-418D-AE19-62706E023703}">
                      <ahyp:hlinkClr xmlns:ahyp="http://schemas.microsoft.com/office/drawing/2018/hyperlinkcolor" val="tx"/>
                    </a:ext>
                  </a:extLst>
                </a:hlinkClick>
              </a:rPr>
              <a:t>Consortium Agreement</a:t>
            </a:r>
            <a:endParaRPr lang="en-US" sz="2000" b="0" i="0"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6">
                  <a:extLst>
                    <a:ext uri="{A12FA001-AC4F-418D-AE19-62706E023703}">
                      <ahyp:hlinkClr xmlns:ahyp="http://schemas.microsoft.com/office/drawing/2018/hyperlinkcolor" val="tx"/>
                    </a:ext>
                  </a:extLst>
                </a:hlinkClick>
              </a:rPr>
              <a:t>Data Use Agreement</a:t>
            </a:r>
            <a:endParaRPr lang="en-US" sz="2000" b="0" i="0"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7">
                  <a:extLst>
                    <a:ext uri="{A12FA001-AC4F-418D-AE19-62706E023703}">
                      <ahyp:hlinkClr xmlns:ahyp="http://schemas.microsoft.com/office/drawing/2018/hyperlinkcolor" val="tx"/>
                    </a:ext>
                  </a:extLst>
                </a:hlinkClick>
              </a:rPr>
              <a:t>Interagency Cooperation Contract</a:t>
            </a:r>
            <a:endParaRPr lang="en-US" sz="2000" b="0" i="0"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8">
                  <a:extLst>
                    <a:ext uri="{A12FA001-AC4F-418D-AE19-62706E023703}">
                      <ahyp:hlinkClr xmlns:ahyp="http://schemas.microsoft.com/office/drawing/2018/hyperlinkcolor" val="tx"/>
                    </a:ext>
                  </a:extLst>
                </a:hlinkClick>
              </a:rPr>
              <a:t>Material Transfer Agreement</a:t>
            </a:r>
            <a:endParaRPr lang="en-US" sz="2000" b="0" i="0"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9">
                  <a:extLst>
                    <a:ext uri="{A12FA001-AC4F-418D-AE19-62706E023703}">
                      <ahyp:hlinkClr xmlns:ahyp="http://schemas.microsoft.com/office/drawing/2018/hyperlinkcolor" val="tx"/>
                    </a:ext>
                  </a:extLst>
                </a:hlinkClick>
              </a:rPr>
              <a:t>Memorandum of Understanding</a:t>
            </a:r>
            <a:endParaRPr lang="en-US" sz="2000" b="0" i="0" dirty="0">
              <a:effectLst/>
              <a:latin typeface="Arial Black" panose="020B0A04020102020204" pitchFamily="34" charset="0"/>
            </a:endParaRPr>
          </a:p>
          <a:p>
            <a:pPr marL="0" indent="0">
              <a:lnSpc>
                <a:spcPct val="90000"/>
              </a:lnSpc>
              <a:buNone/>
            </a:pPr>
            <a:r>
              <a:rPr lang="en-US" sz="2000" b="0" i="0" strike="noStrike" dirty="0">
                <a:solidFill>
                  <a:schemeClr val="accent4"/>
                </a:solidFill>
                <a:effectLst/>
                <a:latin typeface="Arial Black" panose="020B0A04020102020204" pitchFamily="34" charset="0"/>
                <a:hlinkClick r:id="rId10">
                  <a:extLst>
                    <a:ext uri="{A12FA001-AC4F-418D-AE19-62706E023703}">
                      <ahyp:hlinkClr xmlns:ahyp="http://schemas.microsoft.com/office/drawing/2018/hyperlinkcolor" val="tx"/>
                    </a:ext>
                  </a:extLst>
                </a:hlinkClick>
              </a:rPr>
              <a:t>Non-Disclosure Agreement</a:t>
            </a:r>
            <a:r>
              <a:rPr lang="en-US" sz="2000" b="0" i="0" strike="noStrike" dirty="0">
                <a:solidFill>
                  <a:schemeClr val="accent4"/>
                </a:solidFill>
                <a:effectLst/>
                <a:latin typeface="Arial Black" panose="020B0A04020102020204" pitchFamily="34" charset="0"/>
              </a:rPr>
              <a:t> or </a:t>
            </a:r>
            <a:r>
              <a:rPr lang="en-US" sz="2000" b="0" i="0" u="sng" strike="noStrike" dirty="0">
                <a:solidFill>
                  <a:schemeClr val="accent4"/>
                </a:solidFill>
                <a:effectLst/>
                <a:latin typeface="Arial Black" panose="020B0A04020102020204" pitchFamily="34" charset="0"/>
              </a:rPr>
              <a:t>Confidentiality Agreements (CDA)</a:t>
            </a:r>
            <a:endParaRPr lang="en-US" sz="2000" b="0" i="0" u="sng" dirty="0">
              <a:solidFill>
                <a:schemeClr val="accent4"/>
              </a:solidFill>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11">
                  <a:extLst>
                    <a:ext uri="{A12FA001-AC4F-418D-AE19-62706E023703}">
                      <ahyp:hlinkClr xmlns:ahyp="http://schemas.microsoft.com/office/drawing/2018/hyperlinkcolor" val="tx"/>
                    </a:ext>
                  </a:extLst>
                </a:hlinkClick>
              </a:rPr>
              <a:t>Service Agreement</a:t>
            </a:r>
            <a:endParaRPr lang="en-US" sz="2000" b="0" i="0" dirty="0">
              <a:effectLst/>
              <a:latin typeface="Arial Black" panose="020B0A04020102020204" pitchFamily="34" charset="0"/>
            </a:endParaRPr>
          </a:p>
          <a:p>
            <a:pPr marL="0" indent="0">
              <a:lnSpc>
                <a:spcPct val="90000"/>
              </a:lnSpc>
              <a:buNone/>
            </a:pPr>
            <a:r>
              <a:rPr lang="en-US" sz="2000" b="0" i="0" strike="noStrike" dirty="0">
                <a:solidFill>
                  <a:schemeClr val="accent4"/>
                </a:solidFill>
                <a:effectLst/>
                <a:latin typeface="Arial Black" panose="020B0A04020102020204" pitchFamily="34" charset="0"/>
                <a:hlinkClick r:id="rId12">
                  <a:extLst>
                    <a:ext uri="{A12FA001-AC4F-418D-AE19-62706E023703}">
                      <ahyp:hlinkClr xmlns:ahyp="http://schemas.microsoft.com/office/drawing/2018/hyperlinkcolor" val="tx"/>
                    </a:ext>
                  </a:extLst>
                </a:hlinkClick>
              </a:rPr>
              <a:t>Sponsored Research Agreement</a:t>
            </a:r>
            <a:r>
              <a:rPr lang="en-US" sz="2000" b="0" i="0" strike="noStrike" dirty="0">
                <a:solidFill>
                  <a:schemeClr val="accent4"/>
                </a:solidFill>
                <a:effectLst/>
                <a:latin typeface="Arial Black" panose="020B0A04020102020204" pitchFamily="34" charset="0"/>
              </a:rPr>
              <a:t> or </a:t>
            </a:r>
            <a:r>
              <a:rPr lang="en-US" sz="2000" b="0" i="0" u="sng" strike="noStrike" dirty="0">
                <a:solidFill>
                  <a:schemeClr val="accent4"/>
                </a:solidFill>
                <a:effectLst/>
                <a:latin typeface="Arial Black" panose="020B0A04020102020204" pitchFamily="34" charset="0"/>
              </a:rPr>
              <a:t>Clinical Trial Agreement (CTA)</a:t>
            </a:r>
            <a:endParaRPr lang="en-US" sz="2000" b="0" i="0" u="sng" dirty="0">
              <a:solidFill>
                <a:schemeClr val="accent4"/>
              </a:solidFill>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13">
                  <a:extLst>
                    <a:ext uri="{A12FA001-AC4F-418D-AE19-62706E023703}">
                      <ahyp:hlinkClr xmlns:ahyp="http://schemas.microsoft.com/office/drawing/2018/hyperlinkcolor" val="tx"/>
                    </a:ext>
                  </a:extLst>
                </a:hlinkClick>
              </a:rPr>
              <a:t>Subaward Agreement</a:t>
            </a:r>
            <a:endParaRPr lang="en-US" sz="2000" b="0" i="0" dirty="0">
              <a:effectLst/>
              <a:latin typeface="Arial Black" panose="020B0A04020102020204" pitchFamily="34" charset="0"/>
            </a:endParaRPr>
          </a:p>
          <a:p>
            <a:pPr marL="0" indent="0">
              <a:lnSpc>
                <a:spcPct val="90000"/>
              </a:lnSpc>
              <a:buNone/>
            </a:pPr>
            <a:r>
              <a:rPr lang="en-US" sz="2000" b="0" i="0" strike="noStrike" dirty="0">
                <a:effectLst/>
                <a:latin typeface="Arial Black" panose="020B0A04020102020204" pitchFamily="34" charset="0"/>
                <a:hlinkClick r:id="rId14">
                  <a:extLst>
                    <a:ext uri="{A12FA001-AC4F-418D-AE19-62706E023703}">
                      <ahyp:hlinkClr xmlns:ahyp="http://schemas.microsoft.com/office/drawing/2018/hyperlinkcolor" val="tx"/>
                    </a:ext>
                  </a:extLst>
                </a:hlinkClick>
              </a:rPr>
              <a:t>Teaming Agreement</a:t>
            </a:r>
            <a:endParaRPr lang="en-US" sz="2000" b="0" i="0" dirty="0">
              <a:effectLst/>
              <a:latin typeface="Arial Black" panose="020B0A04020102020204" pitchFamily="34" charset="0"/>
            </a:endParaRPr>
          </a:p>
          <a:p>
            <a:pPr>
              <a:lnSpc>
                <a:spcPct val="90000"/>
              </a:lnSpc>
            </a:pPr>
            <a:endParaRPr lang="en-US" sz="1500" dirty="0"/>
          </a:p>
        </p:txBody>
      </p:sp>
      <p:sp>
        <p:nvSpPr>
          <p:cNvPr id="10" name="Rectangle 9">
            <a:extLst>
              <a:ext uri="{FF2B5EF4-FFF2-40B4-BE49-F238E27FC236}">
                <a16:creationId xmlns:a16="http://schemas.microsoft.com/office/drawing/2014/main" id="{AF551D8B-3775-4477-88B7-7B7C350D34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cxnSp>
        <p:nvCxnSpPr>
          <p:cNvPr id="12" name="Straight Connector 11">
            <a:extLst>
              <a:ext uri="{FF2B5EF4-FFF2-40B4-BE49-F238E27FC236}">
                <a16:creationId xmlns:a16="http://schemas.microsoft.com/office/drawing/2014/main" id="{1A901C3D-CFAE-460D-BD0E-7D22164D7DF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10590212" y="0"/>
            <a:ext cx="1059921" cy="6858000"/>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837C0EA9-1437-4437-9D20-2BBDA1AA9FF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721600" y="3721395"/>
            <a:ext cx="4345560" cy="3136604"/>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32" name="Rectangle 23">
            <a:extLst>
              <a:ext uri="{FF2B5EF4-FFF2-40B4-BE49-F238E27FC236}">
                <a16:creationId xmlns:a16="http://schemas.microsoft.com/office/drawing/2014/main" id="{BB934D2B-85E2-4375-94EE-B66C16BF7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5">
            <a:extLst>
              <a:ext uri="{FF2B5EF4-FFF2-40B4-BE49-F238E27FC236}">
                <a16:creationId xmlns:a16="http://schemas.microsoft.com/office/drawing/2014/main" id="{9B445E02-D785-4565-B842-9567BBC09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2C153736-D102-4F57-9DE7-615AFC02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7">
            <a:extLst>
              <a:ext uri="{FF2B5EF4-FFF2-40B4-BE49-F238E27FC236}">
                <a16:creationId xmlns:a16="http://schemas.microsoft.com/office/drawing/2014/main" id="{BA407A52-66F4-4CDE-A726-FF79F3EC34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8">
            <a:extLst>
              <a:ext uri="{FF2B5EF4-FFF2-40B4-BE49-F238E27FC236}">
                <a16:creationId xmlns:a16="http://schemas.microsoft.com/office/drawing/2014/main" id="{D28FFB34-4FC3-46F5-B900-D3B774FD0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a:extLst>
              <a:ext uri="{FF2B5EF4-FFF2-40B4-BE49-F238E27FC236}">
                <a16:creationId xmlns:a16="http://schemas.microsoft.com/office/drawing/2014/main" id="{205F7B13-ACB5-46BE-8070-0431266B18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D52A0D23-45DD-4DF4-ADE6-A81F409BB9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0B87DFC1-F1FB-4D34-898B-4BD810ED52CD}"/>
              </a:ext>
            </a:extLst>
          </p:cNvPr>
          <p:cNvSpPr>
            <a:spLocks noGrp="1"/>
          </p:cNvSpPr>
          <p:nvPr>
            <p:ph type="title"/>
          </p:nvPr>
        </p:nvSpPr>
        <p:spPr>
          <a:xfrm>
            <a:off x="7829658" y="1253067"/>
            <a:ext cx="3371742" cy="4351866"/>
          </a:xfrm>
        </p:spPr>
        <p:txBody>
          <a:bodyPr anchor="ctr">
            <a:normAutofit/>
          </a:bodyPr>
          <a:lstStyle/>
          <a:p>
            <a:r>
              <a:rPr lang="en-US" b="0" i="0">
                <a:solidFill>
                  <a:schemeClr val="bg1"/>
                </a:solidFill>
                <a:effectLst/>
                <a:latin typeface="Arial Black" panose="020B0A04020102020204" pitchFamily="34" charset="0"/>
              </a:rPr>
              <a:t>Types of Agreements or Contracts</a:t>
            </a:r>
            <a:br>
              <a:rPr lang="en-US" b="0" i="0">
                <a:solidFill>
                  <a:schemeClr val="bg1"/>
                </a:solidFill>
                <a:effectLst/>
                <a:latin typeface="Poppins" panose="020B0502040204020203" pitchFamily="2" charset="0"/>
              </a:rPr>
            </a:br>
            <a:endParaRPr lang="en-US">
              <a:solidFill>
                <a:schemeClr val="bg1"/>
              </a:solidFill>
            </a:endParaRPr>
          </a:p>
        </p:txBody>
      </p:sp>
    </p:spTree>
    <p:extLst>
      <p:ext uri="{BB962C8B-B14F-4D97-AF65-F5344CB8AC3E}">
        <p14:creationId xmlns:p14="http://schemas.microsoft.com/office/powerpoint/2010/main" val="3221760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6BEB9-391E-4892-8182-703EF2327AC0}"/>
              </a:ext>
            </a:extLst>
          </p:cNvPr>
          <p:cNvSpPr>
            <a:spLocks noGrp="1"/>
          </p:cNvSpPr>
          <p:nvPr>
            <p:ph type="title"/>
          </p:nvPr>
        </p:nvSpPr>
        <p:spPr>
          <a:xfrm>
            <a:off x="448733" y="1109145"/>
            <a:ext cx="3895863" cy="4533895"/>
          </a:xfrm>
        </p:spPr>
        <p:txBody>
          <a:bodyPr anchor="ctr">
            <a:normAutofit/>
          </a:bodyPr>
          <a:lstStyle/>
          <a:p>
            <a:r>
              <a:rPr lang="en-US" b="1" dirty="0">
                <a:effectLst/>
                <a:latin typeface="Arial Black" panose="020B0A04020102020204" pitchFamily="34" charset="0"/>
                <a:ea typeface="Times New Roman" panose="02020603050405020304" pitchFamily="18" charset="0"/>
                <a:cs typeface="Calibri" panose="020F0502020204030204" pitchFamily="34" charset="0"/>
              </a:rPr>
              <a:t>Confidentiality Disclosure Agreement (CDA)</a:t>
            </a:r>
            <a:endParaRPr lang="en-US" dirty="0">
              <a:latin typeface="Arial Black" panose="020B0A04020102020204" pitchFamily="34" charset="0"/>
            </a:endParaRPr>
          </a:p>
        </p:txBody>
      </p:sp>
      <p:sp>
        <p:nvSpPr>
          <p:cNvPr id="21"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FF15CD-E826-4EDF-A320-9724F9E2BF9D}"/>
              </a:ext>
            </a:extLst>
          </p:cNvPr>
          <p:cNvSpPr>
            <a:spLocks noGrp="1"/>
          </p:cNvSpPr>
          <p:nvPr>
            <p:ph idx="1"/>
          </p:nvPr>
        </p:nvSpPr>
        <p:spPr>
          <a:xfrm>
            <a:off x="4978918" y="1109145"/>
            <a:ext cx="6341016" cy="4603900"/>
          </a:xfrm>
        </p:spPr>
        <p:txBody>
          <a:bodyPr anchor="ctr">
            <a:normAutofit/>
          </a:bodyPr>
          <a:lstStyle/>
          <a:p>
            <a:pPr marL="0" indent="0">
              <a:buNone/>
            </a:pPr>
            <a:r>
              <a:rPr lang="en-US" sz="1800" dirty="0">
                <a:solidFill>
                  <a:srgbClr val="404B56"/>
                </a:solidFill>
                <a:effectLst/>
                <a:latin typeface="Arial Black" panose="020B0A04020102020204" pitchFamily="34" charset="0"/>
                <a:ea typeface="Calibri" panose="020F0502020204030204" pitchFamily="34" charset="0"/>
              </a:rPr>
              <a:t>A CDA enables involved parties to share confidential information. </a:t>
            </a:r>
          </a:p>
          <a:p>
            <a:pPr marL="0" indent="0">
              <a:buNone/>
            </a:pPr>
            <a:endParaRPr lang="en-US" dirty="0">
              <a:solidFill>
                <a:srgbClr val="404B56"/>
              </a:solidFill>
              <a:latin typeface="Arial Black" panose="020B0A04020102020204" pitchFamily="34" charset="0"/>
            </a:endParaRPr>
          </a:p>
          <a:p>
            <a:pPr marL="0" indent="0">
              <a:buNone/>
            </a:pPr>
            <a:r>
              <a:rPr lang="en-US" dirty="0">
                <a:solidFill>
                  <a:srgbClr val="404B56"/>
                </a:solidFill>
                <a:latin typeface="Arial Black" panose="020B0A04020102020204" pitchFamily="34" charset="0"/>
              </a:rPr>
              <a:t>Usually, the first thing that happens in Industry Initiated Clinical Research.</a:t>
            </a:r>
            <a:endParaRPr lang="en-US" dirty="0">
              <a:latin typeface="Arial Black" panose="020B0A04020102020204" pitchFamily="34" charset="0"/>
            </a:endParaRPr>
          </a:p>
        </p:txBody>
      </p:sp>
      <p:sp>
        <p:nvSpPr>
          <p:cNvPr id="23"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18353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25">
            <a:extLst>
              <a:ext uri="{FF2B5EF4-FFF2-40B4-BE49-F238E27FC236}">
                <a16:creationId xmlns:a16="http://schemas.microsoft.com/office/drawing/2014/main" id="{21029ED5-F105-4DD2-99C8-1E44228179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0" name="Group 27">
            <a:extLst>
              <a:ext uri="{FF2B5EF4-FFF2-40B4-BE49-F238E27FC236}">
                <a16:creationId xmlns:a16="http://schemas.microsoft.com/office/drawing/2014/main" id="{2D621E68-BF28-4A1C-B1A2-4E55E139E79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29" name="Straight Connector 28">
              <a:extLst>
                <a:ext uri="{FF2B5EF4-FFF2-40B4-BE49-F238E27FC236}">
                  <a16:creationId xmlns:a16="http://schemas.microsoft.com/office/drawing/2014/main" id="{BE8BBE4D-F0DF-49B9-B75A-99DAC53ACA7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41" name="Rectangle 23">
              <a:extLst>
                <a:ext uri="{FF2B5EF4-FFF2-40B4-BE49-F238E27FC236}">
                  <a16:creationId xmlns:a16="http://schemas.microsoft.com/office/drawing/2014/main" id="{E0F07DDC-34A6-46A1-9DE9-2BBE2931A55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5">
              <a:extLst>
                <a:ext uri="{FF2B5EF4-FFF2-40B4-BE49-F238E27FC236}">
                  <a16:creationId xmlns:a16="http://schemas.microsoft.com/office/drawing/2014/main" id="{2CEB2BF9-B8DB-45B9-86EA-D197B5B1AE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2" name="Isosceles Triangle 31">
              <a:extLst>
                <a:ext uri="{FF2B5EF4-FFF2-40B4-BE49-F238E27FC236}">
                  <a16:creationId xmlns:a16="http://schemas.microsoft.com/office/drawing/2014/main" id="{08B5BB34-3801-4E70-A981-FE007635E1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7">
              <a:extLst>
                <a:ext uri="{FF2B5EF4-FFF2-40B4-BE49-F238E27FC236}">
                  <a16:creationId xmlns:a16="http://schemas.microsoft.com/office/drawing/2014/main" id="{38432A75-2CEB-463C-A8F2-ABB50A79F4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43" name="Rectangle 28">
              <a:extLst>
                <a:ext uri="{FF2B5EF4-FFF2-40B4-BE49-F238E27FC236}">
                  <a16:creationId xmlns:a16="http://schemas.microsoft.com/office/drawing/2014/main" id="{E7E850B8-C050-4597-8BEB-113FEC9A27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Rectangle 29">
              <a:extLst>
                <a:ext uri="{FF2B5EF4-FFF2-40B4-BE49-F238E27FC236}">
                  <a16:creationId xmlns:a16="http://schemas.microsoft.com/office/drawing/2014/main" id="{24ACC798-9CEC-4B6F-A8DD-F8E6FCCCF16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1D58A8C6-1294-4CD9-89BC-F1E981A524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36">
              <a:extLst>
                <a:ext uri="{FF2B5EF4-FFF2-40B4-BE49-F238E27FC236}">
                  <a16:creationId xmlns:a16="http://schemas.microsoft.com/office/drawing/2014/main" id="{F32F2ED6-6143-46C4-A641-72D42732B6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9" name="Rectangle 38">
            <a:extLst>
              <a:ext uri="{FF2B5EF4-FFF2-40B4-BE49-F238E27FC236}">
                <a16:creationId xmlns:a16="http://schemas.microsoft.com/office/drawing/2014/main" id="{5C9652B3-A450-4ED6-8FBF-F536BA60B4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2222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EC430105-CCD0-4225-8FB6-AC56D73732D5}"/>
              </a:ext>
            </a:extLst>
          </p:cNvPr>
          <p:cNvPicPr>
            <a:picLocks noChangeAspect="1"/>
          </p:cNvPicPr>
          <p:nvPr/>
        </p:nvPicPr>
        <p:blipFill rotWithShape="1">
          <a:blip r:embed="rId3"/>
          <a:srcRect t="6339" r="1" b="55794"/>
          <a:stretch/>
        </p:blipFill>
        <p:spPr>
          <a:xfrm>
            <a:off x="568452" y="571500"/>
            <a:ext cx="11055096" cy="5715000"/>
          </a:xfrm>
          <a:prstGeom prst="rect">
            <a:avLst/>
          </a:prstGeom>
        </p:spPr>
      </p:pic>
    </p:spTree>
    <p:extLst>
      <p:ext uri="{BB962C8B-B14F-4D97-AF65-F5344CB8AC3E}">
        <p14:creationId xmlns:p14="http://schemas.microsoft.com/office/powerpoint/2010/main" val="379647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366BEB9-391E-4892-8182-703EF2327AC0}"/>
              </a:ext>
            </a:extLst>
          </p:cNvPr>
          <p:cNvSpPr>
            <a:spLocks noGrp="1"/>
          </p:cNvSpPr>
          <p:nvPr>
            <p:ph type="title"/>
          </p:nvPr>
        </p:nvSpPr>
        <p:spPr>
          <a:xfrm>
            <a:off x="1043950" y="1179151"/>
            <a:ext cx="3300646" cy="4463889"/>
          </a:xfrm>
        </p:spPr>
        <p:txBody>
          <a:bodyPr anchor="ctr">
            <a:normAutofit/>
          </a:bodyPr>
          <a:lstStyle/>
          <a:p>
            <a:r>
              <a:rPr lang="en-US" b="1" dirty="0">
                <a:effectLst/>
                <a:latin typeface="Arial Black" panose="020B0A04020102020204" pitchFamily="34" charset="0"/>
                <a:ea typeface="Times New Roman" panose="02020603050405020304" pitchFamily="18" charset="0"/>
                <a:cs typeface="Calibri" panose="020F0502020204030204" pitchFamily="34" charset="0"/>
              </a:rPr>
              <a:t>Clinical Trial Agreement (CTA)</a:t>
            </a:r>
            <a:r>
              <a:rPr lang="en-US" dirty="0">
                <a:effectLst/>
                <a:latin typeface="Arial Black" panose="020B0A04020102020204" pitchFamily="34" charset="0"/>
                <a:ea typeface="Times New Roman" panose="02020603050405020304" pitchFamily="18" charset="0"/>
                <a:cs typeface="Calibri" panose="020F0502020204030204" pitchFamily="34" charset="0"/>
              </a:rPr>
              <a:t> </a:t>
            </a:r>
            <a:endParaRPr lang="en-US" dirty="0">
              <a:latin typeface="Arial Black" panose="020B0A04020102020204" pitchFamily="34" charset="0"/>
            </a:endParaRPr>
          </a:p>
        </p:txBody>
      </p:sp>
      <p:sp>
        <p:nvSpPr>
          <p:cNvPr id="21" name="Isosceles Triangle 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2" name="Straight Connector 1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6670" y="1442595"/>
            <a:ext cx="0" cy="39370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EBFF15CD-E826-4EDF-A320-9724F9E2BF9D}"/>
              </a:ext>
            </a:extLst>
          </p:cNvPr>
          <p:cNvSpPr>
            <a:spLocks noGrp="1"/>
          </p:cNvSpPr>
          <p:nvPr>
            <p:ph idx="1"/>
          </p:nvPr>
        </p:nvSpPr>
        <p:spPr>
          <a:xfrm>
            <a:off x="4978918" y="1109145"/>
            <a:ext cx="6341016" cy="4603900"/>
          </a:xfrm>
        </p:spPr>
        <p:txBody>
          <a:bodyPr anchor="ctr">
            <a:normAutofit/>
          </a:bodyPr>
          <a:lstStyle/>
          <a:p>
            <a:pPr marL="0" indent="0">
              <a:buNone/>
            </a:pPr>
            <a:r>
              <a:rPr lang="en-US" dirty="0">
                <a:effectLst/>
                <a:latin typeface="Arial Black" panose="020B0A04020102020204" pitchFamily="34" charset="0"/>
                <a:ea typeface="Times New Roman" panose="02020603050405020304" pitchFamily="18" charset="0"/>
                <a:cs typeface="Calibri" panose="020F0502020204030204" pitchFamily="34" charset="0"/>
              </a:rPr>
              <a:t>A CTA is an agreement:</a:t>
            </a:r>
          </a:p>
          <a:p>
            <a:pPr>
              <a:buFont typeface="Wingdings" panose="05000000000000000000" pitchFamily="2" charset="2"/>
              <a:buChar char="q"/>
            </a:pPr>
            <a:r>
              <a:rPr lang="en-US" dirty="0">
                <a:effectLst/>
                <a:latin typeface="Arial Black" panose="020B0A04020102020204" pitchFamily="34" charset="0"/>
                <a:ea typeface="Times New Roman" panose="02020603050405020304" pitchFamily="18" charset="0"/>
                <a:cs typeface="Calibri" panose="020F0502020204030204" pitchFamily="34" charset="0"/>
              </a:rPr>
              <a:t>negotiated between an organization and an outside entity such as  a manufacturer of an investigational produc</a:t>
            </a:r>
            <a:r>
              <a:rPr lang="en-US" dirty="0">
                <a:latin typeface="Arial Black" panose="020B0A04020102020204" pitchFamily="34" charset="0"/>
                <a:ea typeface="Times New Roman" panose="02020603050405020304" pitchFamily="18" charset="0"/>
                <a:cs typeface="Calibri" panose="020F0502020204030204" pitchFamily="34" charset="0"/>
              </a:rPr>
              <a:t>t</a:t>
            </a:r>
          </a:p>
          <a:p>
            <a:pPr marL="0" indent="0">
              <a:buNone/>
            </a:pPr>
            <a:endParaRPr lang="en-US" dirty="0">
              <a:latin typeface="Arial Black" panose="020B0A04020102020204" pitchFamily="34" charset="0"/>
              <a:ea typeface="Times New Roman" panose="02020603050405020304" pitchFamily="18" charset="0"/>
              <a:cs typeface="Calibri" panose="020F0502020204030204" pitchFamily="34" charset="0"/>
            </a:endParaRPr>
          </a:p>
          <a:p>
            <a:pPr>
              <a:buFont typeface="Wingdings" panose="05000000000000000000" pitchFamily="2" charset="2"/>
              <a:buChar char="q"/>
            </a:pPr>
            <a:r>
              <a:rPr lang="en-US" dirty="0">
                <a:effectLst/>
                <a:latin typeface="Arial Black" panose="020B0A04020102020204" pitchFamily="34" charset="0"/>
                <a:ea typeface="Times New Roman" panose="02020603050405020304" pitchFamily="18" charset="0"/>
                <a:cs typeface="Calibri" panose="020F0502020204030204" pitchFamily="34" charset="0"/>
              </a:rPr>
              <a:t>mutual benefit to cooperate in the conduct of a clinical research protocol </a:t>
            </a:r>
          </a:p>
          <a:p>
            <a:pPr marL="0" indent="0">
              <a:buNone/>
            </a:pPr>
            <a:endParaRPr lang="en-US" dirty="0">
              <a:effectLst/>
              <a:latin typeface="Arial Black" panose="020B0A04020102020204" pitchFamily="34" charset="0"/>
              <a:ea typeface="Times New Roman" panose="02020603050405020304" pitchFamily="18" charset="0"/>
              <a:cs typeface="Calibri" panose="020F0502020204030204" pitchFamily="34" charset="0"/>
            </a:endParaRPr>
          </a:p>
          <a:p>
            <a:pPr>
              <a:buFont typeface="Wingdings" panose="05000000000000000000" pitchFamily="2" charset="2"/>
              <a:buChar char="q"/>
            </a:pPr>
            <a:r>
              <a:rPr lang="en-US" dirty="0">
                <a:effectLst/>
                <a:latin typeface="Arial Black" panose="020B0A04020102020204" pitchFamily="34" charset="0"/>
                <a:ea typeface="Times New Roman" panose="02020603050405020304" pitchFamily="18" charset="0"/>
                <a:cs typeface="Calibri" panose="020F0502020204030204" pitchFamily="34" charset="0"/>
              </a:rPr>
              <a:t>responsibilities and obligations of each of the parties in the conduct of the study</a:t>
            </a:r>
          </a:p>
          <a:p>
            <a:pPr marL="0" indent="0">
              <a:buNone/>
            </a:pPr>
            <a:endParaRPr lang="en-US" dirty="0">
              <a:latin typeface="Arial Black" panose="020B0A04020102020204" pitchFamily="34" charset="0"/>
              <a:ea typeface="Times New Roman" panose="02020603050405020304" pitchFamily="18" charset="0"/>
              <a:cs typeface="Calibri" panose="020F0502020204030204" pitchFamily="34" charset="0"/>
            </a:endParaRPr>
          </a:p>
          <a:p>
            <a:pPr>
              <a:buFont typeface="Wingdings" panose="05000000000000000000" pitchFamily="2" charset="2"/>
              <a:buChar char="q"/>
            </a:pPr>
            <a:r>
              <a:rPr lang="en-US" dirty="0">
                <a:effectLst/>
                <a:latin typeface="Arial Black" panose="020B0A04020102020204" pitchFamily="34" charset="0"/>
                <a:ea typeface="Times New Roman" panose="02020603050405020304" pitchFamily="18" charset="0"/>
                <a:cs typeface="Calibri" panose="020F0502020204030204" pitchFamily="34" charset="0"/>
              </a:rPr>
              <a:t>addresses intellectual property and proprietary information</a:t>
            </a:r>
            <a:endParaRPr lang="en-US"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US" dirty="0"/>
          </a:p>
        </p:txBody>
      </p:sp>
      <p:sp>
        <p:nvSpPr>
          <p:cNvPr id="23" name="Isosceles Triangle 1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1364139" y="0"/>
            <a:ext cx="842596" cy="4616289"/>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1600057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DB773883AD3048A88EA7B3BD9DC026" ma:contentTypeVersion="10" ma:contentTypeDescription="Create a new document." ma:contentTypeScope="" ma:versionID="d11a306b637a8f09e11bf27426be7ca1">
  <xsd:schema xmlns:xsd="http://www.w3.org/2001/XMLSchema" xmlns:xs="http://www.w3.org/2001/XMLSchema" xmlns:p="http://schemas.microsoft.com/office/2006/metadata/properties" xmlns:ns2="f76a0f58-7f3e-4dee-998e-8d01334dce2a" xmlns:ns3="cb6a0c6b-8bc0-4126-af1d-cc9d398efd30" targetNamespace="http://schemas.microsoft.com/office/2006/metadata/properties" ma:root="true" ma:fieldsID="bcbdd214351249b0e6441c5e84278034" ns2:_="" ns3:_="">
    <xsd:import namespace="f76a0f58-7f3e-4dee-998e-8d01334dce2a"/>
    <xsd:import namespace="cb6a0c6b-8bc0-4126-af1d-cc9d398efd3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76a0f58-7f3e-4dee-998e-8d01334dce2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b6a0c6b-8bc0-4126-af1d-cc9d398efd3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B937737-6365-4106-A3E2-B31C73F64F50}"/>
</file>

<file path=customXml/itemProps2.xml><?xml version="1.0" encoding="utf-8"?>
<ds:datastoreItem xmlns:ds="http://schemas.openxmlformats.org/officeDocument/2006/customXml" ds:itemID="{6AB24545-CFB9-40D5-8892-74D445EF81BD}"/>
</file>

<file path=customXml/itemProps3.xml><?xml version="1.0" encoding="utf-8"?>
<ds:datastoreItem xmlns:ds="http://schemas.openxmlformats.org/officeDocument/2006/customXml" ds:itemID="{A71C0468-DA1F-4162-81DC-69C640E07408}"/>
</file>

<file path=docProps/app.xml><?xml version="1.0" encoding="utf-8"?>
<Properties xmlns="http://schemas.openxmlformats.org/officeDocument/2006/extended-properties" xmlns:vt="http://schemas.openxmlformats.org/officeDocument/2006/docPropsVTypes">
  <TotalTime>652</TotalTime>
  <Words>2313</Words>
  <Application>Microsoft Office PowerPoint</Application>
  <PresentationFormat>Widescreen</PresentationFormat>
  <Paragraphs>245</Paragraphs>
  <Slides>34</Slides>
  <Notes>20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34</vt:i4>
      </vt:variant>
    </vt:vector>
  </HeadingPairs>
  <TitlesOfParts>
    <vt:vector size="44" baseType="lpstr">
      <vt:lpstr>Arial Black</vt:lpstr>
      <vt:lpstr>Calibri</vt:lpstr>
      <vt:lpstr>courier new</vt:lpstr>
      <vt:lpstr>Poppins</vt:lpstr>
      <vt:lpstr>Trebuchet MS</vt:lpstr>
      <vt:lpstr>Wingdings</vt:lpstr>
      <vt:lpstr>Wingdings 3</vt:lpstr>
      <vt:lpstr>Facet</vt:lpstr>
      <vt:lpstr>Facet</vt:lpstr>
      <vt:lpstr>Facet</vt:lpstr>
      <vt:lpstr>PowerPoint Presentation</vt:lpstr>
      <vt:lpstr>PowerPoint Presentation</vt:lpstr>
      <vt:lpstr>Need information?</vt:lpstr>
      <vt:lpstr>PowerPoint Presentation</vt:lpstr>
      <vt:lpstr>What is a contract?</vt:lpstr>
      <vt:lpstr>Types of Agreements or Contracts </vt:lpstr>
      <vt:lpstr>Confidentiality Disclosure Agreement (CDA)</vt:lpstr>
      <vt:lpstr>PowerPoint Presentation</vt:lpstr>
      <vt:lpstr>Clinical Trial Agreement (CTA) </vt:lpstr>
      <vt:lpstr>Parts of a Clinical Trial Agreement https://www.agreements.org/</vt:lpstr>
      <vt:lpstr>Study Closure  </vt:lpstr>
      <vt:lpstr>Study Closure  </vt:lpstr>
      <vt:lpstr>Study Closeout Visit by the Clinical Research Associate / Monitor</vt:lpstr>
      <vt:lpstr>Data Query / Resolution Closure </vt:lpstr>
      <vt:lpstr>Investigation Product Accountability and Disposition      </vt:lpstr>
      <vt:lpstr>Investigator’s Study File and Administrative Items    </vt:lpstr>
      <vt:lpstr>Investigator’s responsibilities after closure    </vt:lpstr>
      <vt:lpstr>Final Reports</vt:lpstr>
      <vt:lpstr>Test your knowledge</vt:lpstr>
      <vt:lpstr>The most common reason for a study to be closed at a site is:</vt:lpstr>
      <vt:lpstr>The most common reason for a study to be closed at a site is:</vt:lpstr>
      <vt:lpstr>By regulation, investigators are required to make a final study report to:</vt:lpstr>
      <vt:lpstr>By regulation, investigators are required to make a final study report to:</vt:lpstr>
      <vt:lpstr>We have a box of old study documents that have been in our storage facility for years.  What should we do with it.?</vt:lpstr>
      <vt:lpstr>We have a box of old study documents that have been in our storage facility for years. What should we do with it.?</vt:lpstr>
      <vt:lpstr>Differences between OHRP, FDA and ICH GCP </vt:lpstr>
      <vt:lpstr>Test your knowledge</vt:lpstr>
      <vt:lpstr>Prior to releasing detailed information regarding a specific study, A sponsor required the institution / investigator to sign: </vt:lpstr>
      <vt:lpstr>Prior to releasing detailed information regarding a specific study, A sponsor required the institution / investigator to sign: </vt:lpstr>
      <vt:lpstr>Emergency use of a test article and emergency research are circumstances covered in which of the following: </vt:lpstr>
      <vt:lpstr>Emergency use of a test article and emergency research are circumstances covered in which of the following: </vt:lpstr>
      <vt:lpstr>Which of the following are necessary to waive consent?</vt:lpstr>
      <vt:lpstr>Which of the following are necessary to waive consent?</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Lynn, Margaret M</dc:creator>
  <cp:lastModifiedBy>Lynn, Margaret M</cp:lastModifiedBy>
  <cp:revision>2</cp:revision>
  <dcterms:created xsi:type="dcterms:W3CDTF">2022-02-20T17:55:34Z</dcterms:created>
  <dcterms:modified xsi:type="dcterms:W3CDTF">2022-03-22T17:14:09Z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0x010100F8DB773883AD3048A88EA7B3BD9DC026</vt:lpwstr>
  </property>
</Properties>
</file>