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8" r:id="rId4"/>
    <p:sldMasterId id="2147483648" r:id="rId5"/>
    <p:sldMasterId id="2147483661" r:id="rId6"/>
    <p:sldMasterId id="2147483665" r:id="rId7"/>
  </p:sldMasterIdLst>
  <p:notesMasterIdLst>
    <p:notesMasterId r:id="rId31"/>
  </p:notesMasterIdLst>
  <p:sldIdLst>
    <p:sldId id="257" r:id="rId8"/>
    <p:sldId id="258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9" r:id="rId22"/>
    <p:sldId id="336" r:id="rId23"/>
    <p:sldId id="340" r:id="rId24"/>
    <p:sldId id="337" r:id="rId25"/>
    <p:sldId id="338" r:id="rId26"/>
    <p:sldId id="341" r:id="rId27"/>
    <p:sldId id="343" r:id="rId28"/>
    <p:sldId id="342" r:id="rId29"/>
    <p:sldId id="263" r:id="rId30"/>
  </p:sldIdLst>
  <p:sldSz cx="12192000" cy="6858000"/>
  <p:notesSz cx="6858000" cy="9144000"/>
  <p:embeddedFontLst>
    <p:embeddedFont>
      <p:font typeface="Arial Black" panose="020B0604020202020204" pitchFamily="34" charset="0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Goudy Old Style" panose="02020502050305020303" pitchFamily="18" charset="77"/>
      <p:regular r:id="rId37"/>
      <p:bold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41F"/>
    <a:srgbClr val="115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8.fntdata"/><Relationship Id="rId21" Type="http://schemas.openxmlformats.org/officeDocument/2006/relationships/slide" Target="slides/slide14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5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338E9-24CF-4E9E-88B5-AB2352819415}" type="datetimeFigureOut">
              <a:rPr lang="en-US" smtClean="0"/>
              <a:t>10/22/21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93B53-CDB0-40E8-B8D5-722A60A11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2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AFED5-2550-BB45-B394-D3DA87B99E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AFED5-2550-BB45-B394-D3DA87B99E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3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3200400"/>
            <a:ext cx="10519719" cy="1828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9535E-4F1B-2B4A-99D0-7D23A2653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140" y="5490664"/>
            <a:ext cx="10519718" cy="10584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Here</a:t>
            </a:r>
          </a:p>
          <a:p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91320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273D-4579-6B48-84A6-610C8D757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1B71C-1414-4344-BE9A-4E5AB22248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BA34D-8BD6-7B4E-901E-37B5C80DC54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Subtopic goes here.</a:t>
            </a:r>
          </a:p>
        </p:txBody>
      </p:sp>
    </p:spTree>
    <p:extLst>
      <p:ext uri="{BB962C8B-B14F-4D97-AF65-F5344CB8AC3E}">
        <p14:creationId xmlns:p14="http://schemas.microsoft.com/office/powerpoint/2010/main" val="313017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362D-8175-DD49-A168-0502388E8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E1B8F-0647-594C-B682-05977D5B1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B84CC-AAAA-E748-9A78-C4C9DD0F22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451342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2057400"/>
            <a:ext cx="10519719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0">
                <a:solidFill>
                  <a:srgbClr val="F6941F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347909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504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1043609"/>
            <a:ext cx="10519719" cy="1828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9535E-4F1B-2B4A-99D0-7D23A2653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140" y="3333873"/>
            <a:ext cx="10519718" cy="10584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Additional information here.</a:t>
            </a:r>
          </a:p>
        </p:txBody>
      </p:sp>
    </p:spTree>
    <p:extLst>
      <p:ext uri="{BB962C8B-B14F-4D97-AF65-F5344CB8AC3E}">
        <p14:creationId xmlns:p14="http://schemas.microsoft.com/office/powerpoint/2010/main" val="1180419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1282148"/>
            <a:ext cx="10519719" cy="27432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47597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54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FFC6-593D-4D0A-BA01-9D77EB8B0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A4DF-A509-4DD0-8C8E-0A7B6B071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EF538-EF62-4E6B-87D0-CE5F7ED2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93CA-82C4-4CBB-8C53-38E83E4DB479}" type="datetimeFigureOut">
              <a:rPr lang="en-US" smtClean="0"/>
              <a:t>10/22/21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5BD32-A116-4134-A1C1-C98026C77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A8835-37AC-45E3-8026-B42B9535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1037-7B34-49DC-A106-839C0F640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9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3200400"/>
            <a:ext cx="10519719" cy="27432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2997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3F0A-C91C-DF42-8392-2EEE75A13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C5E1C-B105-0F49-A6C6-1C4F8120FE4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83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5CD8-92E6-4E4C-A9ED-60997ACD7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DA1E-E118-7347-90CE-2FEA4D5526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1474E-95C5-A941-B049-6B253312863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91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02A6-8129-8A42-AE30-B8800232CD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256" y="1041400"/>
            <a:ext cx="1096948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41C35-DA28-DC40-8D13-E0E6E7ED17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256" y="3521075"/>
            <a:ext cx="1096948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95924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86D4-822F-6440-8820-D2F5AA7C1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87203-5679-774E-8106-D39A68918F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390822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FB54-DD7A-B840-BEE9-133B46091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E187C-7D18-F043-8D7E-9174E1D205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First category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7AA01-5E3B-9947-94E9-8DBEBB24FB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926A0-D74B-7040-9576-08885A9CBC0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Second category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82541-84DE-0A4A-B452-4A72AA5D829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99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CC42-4E0F-7245-80A3-DBFC04076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</p:spTree>
    <p:extLst>
      <p:ext uri="{BB962C8B-B14F-4D97-AF65-F5344CB8AC3E}">
        <p14:creationId xmlns:p14="http://schemas.microsoft.com/office/powerpoint/2010/main" val="132871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49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7959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48692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ED28DF-B9B5-4240-B469-CE97AD99E53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04139-7363-BE49-B955-130A8C2F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5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4F40F-5806-B842-B69A-01A556490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507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1CF8A-CA46-4550-B647-11A9152AC446}"/>
              </a:ext>
            </a:extLst>
          </p:cNvPr>
          <p:cNvSpPr txBox="1"/>
          <p:nvPr userDrawn="1"/>
        </p:nvSpPr>
        <p:spPr>
          <a:xfrm>
            <a:off x="142460" y="6371699"/>
            <a:ext cx="653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  <a:t>Health Sciences Library</a:t>
            </a:r>
          </a:p>
        </p:txBody>
      </p:sp>
    </p:spTree>
    <p:extLst>
      <p:ext uri="{BB962C8B-B14F-4D97-AF65-F5344CB8AC3E}">
        <p14:creationId xmlns:p14="http://schemas.microsoft.com/office/powerpoint/2010/main" val="3627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6941F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1157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088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Section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96870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6941F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1551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86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uthsc.edu/clinicalresearch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DDBC-31B8-6247-AC66-3D9EC0C1F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Managing your Research Flow with EndNote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36EC5-EB92-B146-B15D-50F914B1F1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Hilary Jasmin, MSIS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/>
              <a:t>Research and Learning Services Librarian</a:t>
            </a:r>
          </a:p>
        </p:txBody>
      </p:sp>
    </p:spTree>
    <p:extLst>
      <p:ext uri="{BB962C8B-B14F-4D97-AF65-F5344CB8AC3E}">
        <p14:creationId xmlns:p14="http://schemas.microsoft.com/office/powerpoint/2010/main" val="214456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Manually Create a Reference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23DB5F-B9E1-4837-9741-03B2C3A86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04" y="1139708"/>
            <a:ext cx="4324572" cy="3619686"/>
          </a:xfrm>
          <a:prstGeom prst="rect">
            <a:avLst/>
          </a:prstGeom>
          <a:ln>
            <a:solidFill>
              <a:srgbClr val="F6941F"/>
            </a:solidFill>
          </a:ln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E930688-5C44-40B5-A0C7-3316D1994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840" y="2701759"/>
            <a:ext cx="6661381" cy="3382293"/>
          </a:xfrm>
          <a:prstGeom prst="rect">
            <a:avLst/>
          </a:prstGeom>
          <a:ln>
            <a:solidFill>
              <a:srgbClr val="F6941F"/>
            </a:solidFill>
          </a:ln>
        </p:spPr>
      </p:pic>
    </p:spTree>
    <p:extLst>
      <p:ext uri="{BB962C8B-B14F-4D97-AF65-F5344CB8AC3E}">
        <p14:creationId xmlns:p14="http://schemas.microsoft.com/office/powerpoint/2010/main" val="325824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Finding Full-Text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F67831-34A4-4957-98A6-57898200E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923" y="1327065"/>
            <a:ext cx="8358153" cy="4497942"/>
          </a:xfrm>
          <a:prstGeom prst="rect">
            <a:avLst/>
          </a:prstGeom>
          <a:ln>
            <a:solidFill>
              <a:srgbClr val="F6941F"/>
            </a:solidFill>
          </a:ln>
        </p:spPr>
      </p:pic>
    </p:spTree>
    <p:extLst>
      <p:ext uri="{BB962C8B-B14F-4D97-AF65-F5344CB8AC3E}">
        <p14:creationId xmlns:p14="http://schemas.microsoft.com/office/powerpoint/2010/main" val="32256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Organization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E7C4E-9DCE-4FFF-A0FF-2CC0DC92DBE8}"/>
              </a:ext>
            </a:extLst>
          </p:cNvPr>
          <p:cNvSpPr txBox="1"/>
          <p:nvPr/>
        </p:nvSpPr>
        <p:spPr>
          <a:xfrm>
            <a:off x="5129213" y="1982450"/>
            <a:ext cx="609790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Group: Manually add references by drag + drop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Smart Group: Define search terms so that references will be automatically added to group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Group Set: Serves as a header. Groups and Smart Groups can exist within a Group Set.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B0CC19-6E40-4FB8-A6CF-7C152AB07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1" y="1530252"/>
            <a:ext cx="4853940" cy="3601818"/>
          </a:xfrm>
          <a:prstGeom prst="rect">
            <a:avLst/>
          </a:prstGeom>
          <a:ln>
            <a:solidFill>
              <a:srgbClr val="F6941F"/>
            </a:solidFill>
          </a:ln>
        </p:spPr>
      </p:pic>
    </p:spTree>
    <p:extLst>
      <p:ext uri="{BB962C8B-B14F-4D97-AF65-F5344CB8AC3E}">
        <p14:creationId xmlns:p14="http://schemas.microsoft.com/office/powerpoint/2010/main" val="3647131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Cite While You Write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E7C4E-9DCE-4FFF-A0FF-2CC0DC92DBE8}"/>
              </a:ext>
            </a:extLst>
          </p:cNvPr>
          <p:cNvSpPr txBox="1"/>
          <p:nvPr/>
        </p:nvSpPr>
        <p:spPr>
          <a:xfrm>
            <a:off x="2259806" y="2056090"/>
            <a:ext cx="767238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CWYW enables you to customize your manuscript to the desired style or format required by your publisher, journal, or instructor. You can create in-text citations as you write, and your bibliography will be built as you go!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Cite While You Write</a:t>
            </a:r>
          </a:p>
        </p:txBody>
      </p:sp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07EBB2A-3B76-49E2-9A04-A566F35BA0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3" y="1727129"/>
            <a:ext cx="5621927" cy="3403742"/>
          </a:xfrm>
          <a:prstGeom prst="rect">
            <a:avLst/>
          </a:prstGeom>
          <a:ln>
            <a:solidFill>
              <a:srgbClr val="F6941F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C41C75-FF7B-4283-A1AF-0382D32DA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70" y="1725755"/>
            <a:ext cx="5621927" cy="3405116"/>
          </a:xfrm>
          <a:prstGeom prst="rect">
            <a:avLst/>
          </a:prstGeom>
          <a:ln>
            <a:solidFill>
              <a:srgbClr val="F6941F"/>
            </a:solidFill>
          </a:ln>
        </p:spPr>
      </p:pic>
      <p:pic>
        <p:nvPicPr>
          <p:cNvPr id="9" name="Graphic 8" descr="Circle with left arrow outline">
            <a:extLst>
              <a:ext uri="{FF2B5EF4-FFF2-40B4-BE49-F238E27FC236}">
                <a16:creationId xmlns:a16="http://schemas.microsoft.com/office/drawing/2014/main" id="{13E20592-D8E9-49B7-BCE0-905B13593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Cite While You Write… but don’t forget your citation style!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5A5B3F-4364-4F7B-B1AE-B5289E851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" y="1447406"/>
            <a:ext cx="6216399" cy="3963187"/>
          </a:xfrm>
          <a:prstGeom prst="rect">
            <a:avLst/>
          </a:prstGeom>
          <a:ln>
            <a:solidFill>
              <a:srgbClr val="F6941F"/>
            </a:solidFill>
          </a:ln>
        </p:spPr>
      </p:pic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C9D2569-832C-4E23-9C1C-2503CDA90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0" y="3139394"/>
            <a:ext cx="5785148" cy="3029756"/>
          </a:xfrm>
          <a:prstGeom prst="rect">
            <a:avLst/>
          </a:prstGeom>
          <a:ln>
            <a:solidFill>
              <a:srgbClr val="F6941F"/>
            </a:solidFill>
          </a:ln>
        </p:spPr>
      </p:pic>
      <p:pic>
        <p:nvPicPr>
          <p:cNvPr id="7" name="Graphic 6" descr="Circle with left arrow outline">
            <a:extLst>
              <a:ext uri="{FF2B5EF4-FFF2-40B4-BE49-F238E27FC236}">
                <a16:creationId xmlns:a16="http://schemas.microsoft.com/office/drawing/2014/main" id="{D264F556-995B-4FA4-AF9D-F5A3E4A5A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7922134" y="2596711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41A536-8E16-4093-8952-6A1F64E87640}"/>
              </a:ext>
            </a:extLst>
          </p:cNvPr>
          <p:cNvSpPr txBox="1">
            <a:spLocks/>
          </p:cNvSpPr>
          <p:nvPr/>
        </p:nvSpPr>
        <p:spPr>
          <a:xfrm>
            <a:off x="4768599" y="1509276"/>
            <a:ext cx="10515600" cy="129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500" b="1" dirty="0">
                <a:solidFill>
                  <a:srgbClr val="115740"/>
                </a:solidFill>
                <a:latin typeface="Arial Black" charset="0"/>
                <a:ea typeface="Arial Black" charset="0"/>
                <a:cs typeface="Arial Black" charset="0"/>
              </a:rPr>
              <a:t>CWYW is a great time-saver, </a:t>
            </a:r>
          </a:p>
          <a:p>
            <a:pPr algn="ctr">
              <a:spcAft>
                <a:spcPts val="600"/>
              </a:spcAft>
            </a:pPr>
            <a:r>
              <a:rPr lang="en-US" sz="2500" b="1" dirty="0">
                <a:solidFill>
                  <a:srgbClr val="115740"/>
                </a:solidFill>
                <a:latin typeface="Arial Black" charset="0"/>
                <a:ea typeface="Arial Black" charset="0"/>
                <a:cs typeface="Arial Black" charset="0"/>
              </a:rPr>
              <a:t>but no software is perfect. </a:t>
            </a:r>
          </a:p>
          <a:p>
            <a:pPr algn="ctr">
              <a:spcAft>
                <a:spcPts val="600"/>
              </a:spcAft>
            </a:pPr>
            <a:r>
              <a:rPr lang="en-US" sz="2500" b="1" dirty="0">
                <a:solidFill>
                  <a:srgbClr val="115740"/>
                </a:solidFill>
                <a:latin typeface="Arial Black" charset="0"/>
                <a:ea typeface="Arial Black" charset="0"/>
                <a:cs typeface="Arial Black" charset="0"/>
              </a:rPr>
              <a:t>Make sure you still review </a:t>
            </a:r>
          </a:p>
          <a:p>
            <a:pPr algn="ctr">
              <a:spcAft>
                <a:spcPts val="600"/>
              </a:spcAft>
            </a:pPr>
            <a:r>
              <a:rPr lang="en-US" sz="2500" b="1" dirty="0">
                <a:solidFill>
                  <a:srgbClr val="115740"/>
                </a:solidFill>
                <a:latin typeface="Arial Black" charset="0"/>
                <a:ea typeface="Arial Black" charset="0"/>
                <a:cs typeface="Arial Black" charset="0"/>
              </a:rPr>
              <a:t>for any style errors</a:t>
            </a:r>
            <a:r>
              <a:rPr lang="en-US" sz="3200" b="1" dirty="0">
                <a:solidFill>
                  <a:srgbClr val="115740"/>
                </a:solidFill>
                <a:latin typeface="Arial Black" charset="0"/>
                <a:ea typeface="Arial Black" charset="0"/>
                <a:cs typeface="Arial Black" charset="0"/>
              </a:rPr>
              <a:t>.</a:t>
            </a:r>
            <a:endParaRPr lang="en-US" b="1" dirty="0">
              <a:solidFill>
                <a:srgbClr val="11574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91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Sharing your Library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B2D787-7D78-4C85-A64F-25A73AD32EEB}"/>
              </a:ext>
            </a:extLst>
          </p:cNvPr>
          <p:cNvSpPr txBox="1">
            <a:spLocks/>
          </p:cNvSpPr>
          <p:nvPr/>
        </p:nvSpPr>
        <p:spPr>
          <a:xfrm>
            <a:off x="838200" y="866650"/>
            <a:ext cx="10515600" cy="129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latin typeface="Arial Black" charset="0"/>
                <a:ea typeface="Arial Black" charset="0"/>
                <a:cs typeface="Arial Black" charset="0"/>
              </a:rPr>
              <a:t>…with EndNote users</a:t>
            </a:r>
          </a:p>
        </p:txBody>
      </p:sp>
      <p:pic>
        <p:nvPicPr>
          <p:cNvPr id="8" name="Picture 7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1D2B211A-AC27-43A9-BF03-541FA3D00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866" y="1967381"/>
            <a:ext cx="3272914" cy="4276688"/>
          </a:xfrm>
          <a:prstGeom prst="rect">
            <a:avLst/>
          </a:prstGeom>
          <a:ln>
            <a:solidFill>
              <a:srgbClr val="F6941F"/>
            </a:solidFill>
          </a:ln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9742C18-5877-46CB-81F2-6063DA367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175" y="2847256"/>
            <a:ext cx="4473189" cy="2606425"/>
          </a:xfrm>
          <a:prstGeom prst="rect">
            <a:avLst/>
          </a:prstGeom>
          <a:ln>
            <a:solidFill>
              <a:srgbClr val="F6941F"/>
            </a:solidFill>
          </a:ln>
        </p:spPr>
      </p:pic>
    </p:spTree>
    <p:extLst>
      <p:ext uri="{BB962C8B-B14F-4D97-AF65-F5344CB8AC3E}">
        <p14:creationId xmlns:p14="http://schemas.microsoft.com/office/powerpoint/2010/main" val="4209460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Sharing your Library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B2D787-7D78-4C85-A64F-25A73AD32EEB}"/>
              </a:ext>
            </a:extLst>
          </p:cNvPr>
          <p:cNvSpPr txBox="1">
            <a:spLocks/>
          </p:cNvSpPr>
          <p:nvPr/>
        </p:nvSpPr>
        <p:spPr>
          <a:xfrm>
            <a:off x="838200" y="866650"/>
            <a:ext cx="10515600" cy="129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latin typeface="Arial Black" charset="0"/>
                <a:ea typeface="Arial Black" charset="0"/>
                <a:cs typeface="Arial Black" charset="0"/>
              </a:rPr>
              <a:t>…with non-EndNote users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C8CB025-E91C-4E01-8893-CE20EB374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48" y="1936929"/>
            <a:ext cx="7470442" cy="2984139"/>
          </a:xfrm>
          <a:prstGeom prst="rect">
            <a:avLst/>
          </a:prstGeom>
          <a:ln>
            <a:solidFill>
              <a:srgbClr val="F6941F"/>
            </a:solidFill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4633D5A-9787-468B-A2E1-9F4630E97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642" y="1756930"/>
            <a:ext cx="3492679" cy="4464279"/>
          </a:xfrm>
          <a:prstGeom prst="rect">
            <a:avLst/>
          </a:prstGeom>
          <a:ln>
            <a:solidFill>
              <a:srgbClr val="F6941F"/>
            </a:solidFill>
          </a:ln>
        </p:spPr>
      </p:pic>
    </p:spTree>
    <p:extLst>
      <p:ext uri="{BB962C8B-B14F-4D97-AF65-F5344CB8AC3E}">
        <p14:creationId xmlns:p14="http://schemas.microsoft.com/office/powerpoint/2010/main" val="3585999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What if I don’t have access to EndNote through UTHSC?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74BAD54-67F4-4173-BC16-B1F3D6F1C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0571"/>
              </p:ext>
            </p:extLst>
          </p:nvPr>
        </p:nvGraphicFramePr>
        <p:xfrm>
          <a:off x="455295" y="1600200"/>
          <a:ext cx="11281410" cy="344043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640705">
                  <a:extLst>
                    <a:ext uri="{9D8B030D-6E8A-4147-A177-3AD203B41FA5}">
                      <a16:colId xmlns:a16="http://schemas.microsoft.com/office/drawing/2014/main" val="1027289845"/>
                    </a:ext>
                  </a:extLst>
                </a:gridCol>
                <a:gridCol w="5640705">
                  <a:extLst>
                    <a:ext uri="{9D8B030D-6E8A-4147-A177-3AD203B41FA5}">
                      <a16:colId xmlns:a16="http://schemas.microsoft.com/office/drawing/2014/main" val="3459389937"/>
                    </a:ext>
                  </a:extLst>
                </a:gridCol>
              </a:tblGrid>
              <a:tr h="560070">
                <a:tc>
                  <a:txBody>
                    <a:bodyPr/>
                    <a:lstStyle/>
                    <a:p>
                      <a:r>
                        <a:rPr lang="en-US" dirty="0"/>
                        <a:t>EndNote for Desktop (via UTHSC)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My EndNote Web (free)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786182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r>
                        <a:rPr lang="en-US" dirty="0"/>
                        <a:t>Cite While You Write automatically added to Microsoft Word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Cite While You Write plug-in must be installed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01719037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r>
                        <a:rPr lang="en-US" dirty="0"/>
                        <a:t>7,000+ bibliography styles, plus ability to create your 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 21 most popular styles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077887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r>
                        <a:rPr lang="en-US" dirty="0"/>
                        <a:t>Fulltext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Fulltext?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909744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r>
                        <a:rPr lang="en-US" dirty="0"/>
                        <a:t>Unlimited file attachment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to 2GB file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937484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r>
                        <a:rPr lang="en-US" dirty="0"/>
                        <a:t>Unlimited reference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to 50,000 references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148746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DF3ACDE-6E8B-43A4-BD1C-97C3276B4126}"/>
              </a:ext>
            </a:extLst>
          </p:cNvPr>
          <p:cNvSpPr txBox="1">
            <a:spLocks/>
          </p:cNvSpPr>
          <p:nvPr/>
        </p:nvSpPr>
        <p:spPr>
          <a:xfrm>
            <a:off x="3638550" y="4519253"/>
            <a:ext cx="10515600" cy="129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200" b="1" dirty="0">
                <a:latin typeface="Arial Black" charset="0"/>
                <a:ea typeface="Arial Black" charset="0"/>
                <a:cs typeface="Arial Black" charset="0"/>
              </a:rPr>
              <a:t>https://www.endnote.com/product-details/compare-current-versions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83A6592-A8F6-4918-9C3C-157DCCADD30E}"/>
              </a:ext>
            </a:extLst>
          </p:cNvPr>
          <p:cNvSpPr txBox="1">
            <a:spLocks/>
          </p:cNvSpPr>
          <p:nvPr/>
        </p:nvSpPr>
        <p:spPr>
          <a:xfrm>
            <a:off x="455295" y="5257800"/>
            <a:ext cx="4453890" cy="959525"/>
          </a:xfrm>
          <a:prstGeom prst="rect">
            <a:avLst/>
          </a:prstGeom>
          <a:ln>
            <a:solidFill>
              <a:srgbClr val="F6941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115740"/>
                </a:solidFill>
                <a:latin typeface="Arial Black" charset="0"/>
                <a:ea typeface="Arial Black" charset="0"/>
                <a:cs typeface="Arial Black" charset="0"/>
              </a:rPr>
              <a:t>www.myendnoteweb.com</a:t>
            </a:r>
          </a:p>
        </p:txBody>
      </p:sp>
    </p:spTree>
    <p:extLst>
      <p:ext uri="{BB962C8B-B14F-4D97-AF65-F5344CB8AC3E}">
        <p14:creationId xmlns:p14="http://schemas.microsoft.com/office/powerpoint/2010/main" val="1986795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Ready to install?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C81AC742-B996-498A-9FC0-DDD5707A75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10" y="4175760"/>
            <a:ext cx="2122170" cy="2122170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077BA804-CB98-40CF-AF62-A6F16CD47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4" y="1253416"/>
            <a:ext cx="11309931" cy="2857647"/>
          </a:xfrm>
          <a:prstGeom prst="rect">
            <a:avLst/>
          </a:prstGeom>
          <a:ln>
            <a:solidFill>
              <a:srgbClr val="115740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D9829A8-73B2-47FD-BE09-64F8D8528FFC}"/>
              </a:ext>
            </a:extLst>
          </p:cNvPr>
          <p:cNvSpPr txBox="1">
            <a:spLocks/>
          </p:cNvSpPr>
          <p:nvPr/>
        </p:nvSpPr>
        <p:spPr>
          <a:xfrm>
            <a:off x="-154306" y="3942632"/>
            <a:ext cx="12500610" cy="129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b="1" dirty="0">
                <a:latin typeface="Arial Black" charset="0"/>
                <a:ea typeface="Arial Black" charset="0"/>
                <a:cs typeface="Arial Black" charset="0"/>
              </a:rPr>
              <a:t>https://oit.utk.edu/software-hardware</a:t>
            </a:r>
          </a:p>
        </p:txBody>
      </p:sp>
    </p:spTree>
    <p:extLst>
      <p:ext uri="{BB962C8B-B14F-4D97-AF65-F5344CB8AC3E}">
        <p14:creationId xmlns:p14="http://schemas.microsoft.com/office/powerpoint/2010/main" val="373573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" y="305987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4000" b="1" dirty="0">
                <a:latin typeface="Arial Black" charset="0"/>
                <a:ea typeface="Arial Black" charset="0"/>
                <a:cs typeface="Arial Black" charset="0"/>
              </a:rPr>
              <a:t>Learning Objectives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" y="138929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Define EndNote and understand how it fits into your research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Understand how to add citations from databases, create references, and organize your libraries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Utilize Cite While You Write in a Word or Pages document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Differentiate options between desktop, and web versions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Find where to download EndNote for desktop from UT’s software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90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110"/>
            <a:ext cx="10515600" cy="454914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Next: </a:t>
            </a:r>
            <a:br>
              <a:rPr lang="en-US" sz="4400" b="1" dirty="0">
                <a:latin typeface="Arial Black" charset="0"/>
                <a:ea typeface="Arial Black" charset="0"/>
                <a:cs typeface="Arial Black" charset="0"/>
              </a:rPr>
            </a:br>
            <a:br>
              <a:rPr lang="en-US" sz="4400" b="1" dirty="0">
                <a:latin typeface="Arial Black" charset="0"/>
                <a:ea typeface="Arial Black" charset="0"/>
                <a:cs typeface="Arial Black" charset="0"/>
              </a:rPr>
            </a:br>
            <a:br>
              <a:rPr lang="en-US" sz="4400" b="1" dirty="0"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Demonstration of EndNote desktop, then EndNote Web</a:t>
            </a:r>
          </a:p>
        </p:txBody>
      </p:sp>
    </p:spTree>
    <p:extLst>
      <p:ext uri="{BB962C8B-B14F-4D97-AF65-F5344CB8AC3E}">
        <p14:creationId xmlns:p14="http://schemas.microsoft.com/office/powerpoint/2010/main" val="142676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7A43-BC3F-FD46-8E29-3DA8D91DDC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/>
                <a:cs typeface="Arial"/>
              </a:rPr>
              <a:t>Library Research Guide for 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  <a:latin typeface="Arial Black"/>
                <a:cs typeface="Arial"/>
              </a:rPr>
              <a:t>Clinical Researchers</a:t>
            </a:r>
            <a:br>
              <a:rPr lang="en-US" dirty="0"/>
            </a:br>
            <a:r>
              <a:rPr lang="en-US" sz="2800" u="sng" dirty="0">
                <a:solidFill>
                  <a:schemeClr val="bg1"/>
                </a:solidFill>
                <a:latin typeface="Arial Black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https://libguides.uthsc.edu/clinicalresearchers</a:t>
            </a:r>
            <a:br>
              <a:rPr lang="en-US" sz="3100" dirty="0"/>
            </a:br>
            <a:endParaRPr 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94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B0C7-7C26-A94C-909C-C6DCF301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40" y="9525"/>
            <a:ext cx="10519719" cy="27432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6CE06-F5DF-6A41-9C7A-F3057DA5BE7C}"/>
              </a:ext>
            </a:extLst>
          </p:cNvPr>
          <p:cNvSpPr txBox="1">
            <a:spLocks/>
          </p:cNvSpPr>
          <p:nvPr/>
        </p:nvSpPr>
        <p:spPr>
          <a:xfrm>
            <a:off x="836141" y="2899792"/>
            <a:ext cx="10519718" cy="1058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&amp; Learning Services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UTHSC Health Sciences Library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library@uthsc.edu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01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F2FF-C574-42B1-88F6-AF9FDFE5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</a:rPr>
              <a:t>Please scan the QR code to complete the session evaluation.  You may take a photo of your certificate, email it to yourself and print. 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BB584CD1-0C80-436A-89EE-5899C884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131" y="1690824"/>
            <a:ext cx="4101737" cy="32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88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70" y="358291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4000" b="1" dirty="0">
                <a:latin typeface="Arial Black" charset="0"/>
                <a:ea typeface="Arial Black" charset="0"/>
                <a:cs typeface="Arial Black" charset="0"/>
              </a:rPr>
              <a:t>Scenario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34357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are on a research team and have been tasked with building a literature review about the affects of COVID-19 on breastfeeding. You need to go into multiple databases to find a variety of articles. You also need to find PDFs of the full-text. Once you’ve found all your articles, you need to write your literature review and use AMA citation style for your in-text citations as well as your bibliography. </a:t>
            </a:r>
          </a:p>
          <a:p>
            <a:pPr marL="0" indent="0">
              <a:spcAft>
                <a:spcPts val="600"/>
              </a:spcAft>
              <a:buNone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Where do you begin?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087"/>
            <a:ext cx="10515600" cy="355735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b="1" dirty="0">
                <a:latin typeface="Arial Black" charset="0"/>
                <a:ea typeface="Arial Black" charset="0"/>
                <a:cs typeface="Arial Black" charset="0"/>
              </a:rPr>
              <a:t>EndNote:</a:t>
            </a:r>
            <a:br>
              <a:rPr lang="en-US" b="1" dirty="0">
                <a:latin typeface="Arial Black" charset="0"/>
                <a:ea typeface="Arial Black" charset="0"/>
                <a:cs typeface="Arial Black" charset="0"/>
              </a:rPr>
            </a:br>
            <a:br>
              <a:rPr lang="en-US" b="1" dirty="0"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4900" b="1" dirty="0">
                <a:latin typeface="Arial Black" charset="0"/>
                <a:ea typeface="Arial Black" charset="0"/>
                <a:cs typeface="Arial Black" charset="0"/>
              </a:rPr>
              <a:t>A citation management software that lets you collect, organize, and share citations for research or assignments. </a:t>
            </a:r>
            <a:b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</a:b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6A70527-CAD7-4EEE-ADE9-2E7B5AC37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450" y="5192486"/>
            <a:ext cx="3213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0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b="1" dirty="0">
                <a:latin typeface="Arial Black" charset="0"/>
                <a:ea typeface="Arial Black" charset="0"/>
                <a:cs typeface="Arial Black" charset="0"/>
              </a:rPr>
              <a:t>The Research Guide</a:t>
            </a:r>
            <a:b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255AF-D7EE-49FF-B525-9AA9CEB93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764" y="1200571"/>
            <a:ext cx="7770471" cy="407900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Graphic 4" descr="Circle with right arrow">
            <a:extLst>
              <a:ext uri="{FF2B5EF4-FFF2-40B4-BE49-F238E27FC236}">
                <a16:creationId xmlns:a16="http://schemas.microsoft.com/office/drawing/2014/main" id="{861C3231-92FA-4DE3-9591-E89B570E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6689" y="4543425"/>
            <a:ext cx="914400" cy="914400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49767123-CD21-4055-B518-42BCF805A4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" y="4309931"/>
            <a:ext cx="1939290" cy="193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6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Can I get references into EndNote from ____?</a:t>
            </a:r>
          </a:p>
        </p:txBody>
      </p:sp>
      <p:pic>
        <p:nvPicPr>
          <p:cNvPr id="6" name="Picture 2" descr="Image result for pubmed">
            <a:extLst>
              <a:ext uri="{FF2B5EF4-FFF2-40B4-BE49-F238E27FC236}">
                <a16:creationId xmlns:a16="http://schemas.microsoft.com/office/drawing/2014/main" id="{132AED5F-36CA-4278-838B-718C5423F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0794" y="1350385"/>
            <a:ext cx="2122139" cy="75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ovid database">
            <a:extLst>
              <a:ext uri="{FF2B5EF4-FFF2-40B4-BE49-F238E27FC236}">
                <a16:creationId xmlns:a16="http://schemas.microsoft.com/office/drawing/2014/main" id="{18D32807-06B3-4852-BF76-68243E975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708" y="1350385"/>
            <a:ext cx="1703194" cy="170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scopus">
            <a:extLst>
              <a:ext uri="{FF2B5EF4-FFF2-40B4-BE49-F238E27FC236}">
                <a16:creationId xmlns:a16="http://schemas.microsoft.com/office/drawing/2014/main" id="{4EA7E1C2-D8B1-4144-BD0D-F9A750937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4065398"/>
            <a:ext cx="2786463" cy="80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cinahl">
            <a:extLst>
              <a:ext uri="{FF2B5EF4-FFF2-40B4-BE49-F238E27FC236}">
                <a16:creationId xmlns:a16="http://schemas.microsoft.com/office/drawing/2014/main" id="{64BCDE36-8D00-46BD-85AE-3446A7A1C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2351" y="2118527"/>
            <a:ext cx="2322938" cy="5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mage result for google scholar">
            <a:extLst>
              <a:ext uri="{FF2B5EF4-FFF2-40B4-BE49-F238E27FC236}">
                <a16:creationId xmlns:a16="http://schemas.microsoft.com/office/drawing/2014/main" id="{C0146AA9-543A-4314-BA3F-A45CEB720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927" y="3994134"/>
            <a:ext cx="2786463" cy="120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mage result for cochrane library">
            <a:extLst>
              <a:ext uri="{FF2B5EF4-FFF2-40B4-BE49-F238E27FC236}">
                <a16:creationId xmlns:a16="http://schemas.microsoft.com/office/drawing/2014/main" id="{7230AEF7-6667-467D-B1D5-442CA538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039" y="2856671"/>
            <a:ext cx="2483239" cy="8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9667E27-E680-4FFA-A002-2456EE2A5B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7564" y="2699262"/>
            <a:ext cx="2483239" cy="93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2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PubMed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80792-CAAE-4174-8152-64DEA30A8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" y="947954"/>
            <a:ext cx="3321221" cy="2121009"/>
          </a:xfrm>
          <a:prstGeom prst="rect">
            <a:avLst/>
          </a:prstGeom>
          <a:ln>
            <a:solidFill>
              <a:srgbClr val="F6941F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C1A314-21DB-429B-9146-E72A087D0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521" y="2502451"/>
            <a:ext cx="5499383" cy="3556183"/>
          </a:xfrm>
          <a:prstGeom prst="rect">
            <a:avLst/>
          </a:prstGeom>
          <a:ln>
            <a:solidFill>
              <a:srgbClr val="F6941F"/>
            </a:solidFill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CC98ABA-7E49-425D-87B5-74A593E0B86C}"/>
              </a:ext>
            </a:extLst>
          </p:cNvPr>
          <p:cNvSpPr txBox="1">
            <a:spLocks/>
          </p:cNvSpPr>
          <p:nvPr/>
        </p:nvSpPr>
        <p:spPr>
          <a:xfrm>
            <a:off x="2430780" y="1073686"/>
            <a:ext cx="10515600" cy="129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115740"/>
                </a:solidFill>
                <a:latin typeface="Arial Black" charset="0"/>
                <a:ea typeface="Arial Black" charset="0"/>
                <a:cs typeface="Arial Black" charset="0"/>
              </a:rPr>
              <a:t>Send To &gt; Selection &gt; Create file</a:t>
            </a:r>
          </a:p>
        </p:txBody>
      </p:sp>
    </p:spTree>
    <p:extLst>
      <p:ext uri="{BB962C8B-B14F-4D97-AF65-F5344CB8AC3E}">
        <p14:creationId xmlns:p14="http://schemas.microsoft.com/office/powerpoint/2010/main" val="19559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Embase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5A25393-2CF4-4A1E-A7EE-FF02976DA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1" y="1167717"/>
            <a:ext cx="6738799" cy="1847945"/>
          </a:xfrm>
          <a:prstGeom prst="rect">
            <a:avLst/>
          </a:prstGeom>
          <a:ln>
            <a:solidFill>
              <a:srgbClr val="F6941F"/>
            </a:solidFill>
          </a:ln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1A59A65-7AB9-434F-AB31-8433BB2FB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2500829"/>
            <a:ext cx="6247334" cy="3678430"/>
          </a:xfrm>
          <a:prstGeom prst="rect">
            <a:avLst/>
          </a:prstGeom>
          <a:ln>
            <a:solidFill>
              <a:srgbClr val="F6941F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AE6BE7-7F39-4D81-AE09-D3C1225510E7}"/>
              </a:ext>
            </a:extLst>
          </p:cNvPr>
          <p:cNvSpPr txBox="1">
            <a:spLocks/>
          </p:cNvSpPr>
          <p:nvPr/>
        </p:nvSpPr>
        <p:spPr>
          <a:xfrm>
            <a:off x="4255224" y="1173513"/>
            <a:ext cx="10515600" cy="129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115740"/>
                </a:solidFill>
                <a:latin typeface="Arial Black" charset="0"/>
                <a:ea typeface="Arial Black" charset="0"/>
                <a:cs typeface="Arial Black" charset="0"/>
              </a:rPr>
              <a:t>Select Result Amount &gt; Export </a:t>
            </a:r>
          </a:p>
        </p:txBody>
      </p:sp>
    </p:spTree>
    <p:extLst>
      <p:ext uri="{BB962C8B-B14F-4D97-AF65-F5344CB8AC3E}">
        <p14:creationId xmlns:p14="http://schemas.microsoft.com/office/powerpoint/2010/main" val="403902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57"/>
            <a:ext cx="10515600" cy="129421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latin typeface="Arial Black" charset="0"/>
                <a:ea typeface="Arial Black" charset="0"/>
                <a:cs typeface="Arial Black" charset="0"/>
              </a:rPr>
              <a:t>Google Scholar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DB2E12E-2BEB-404B-A71D-8E4CAAF13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0" y="1177290"/>
            <a:ext cx="5588340" cy="4024212"/>
          </a:xfrm>
          <a:prstGeom prst="rect">
            <a:avLst/>
          </a:prstGeom>
          <a:ln>
            <a:solidFill>
              <a:srgbClr val="F6941F"/>
            </a:solidFill>
          </a:ln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42EC4D5-B615-4C97-BEF7-599841915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3907289"/>
            <a:ext cx="5787390" cy="2025855"/>
          </a:xfrm>
          <a:prstGeom prst="rect">
            <a:avLst/>
          </a:prstGeom>
          <a:ln>
            <a:solidFill>
              <a:srgbClr val="F6941F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61AF22-08CB-4AC4-B687-34772BE3808E}"/>
              </a:ext>
            </a:extLst>
          </p:cNvPr>
          <p:cNvSpPr txBox="1">
            <a:spLocks/>
          </p:cNvSpPr>
          <p:nvPr/>
        </p:nvSpPr>
        <p:spPr>
          <a:xfrm>
            <a:off x="3653790" y="1678348"/>
            <a:ext cx="10515600" cy="129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941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115740"/>
                </a:solidFill>
                <a:latin typeface="Arial Black" charset="0"/>
                <a:ea typeface="Arial Black" charset="0"/>
                <a:cs typeface="Arial Black" charset="0"/>
              </a:rPr>
              <a:t>Update Settings for EndNote &gt; </a:t>
            </a:r>
          </a:p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rgbClr val="115740"/>
                </a:solidFill>
                <a:latin typeface="Arial Black" charset="0"/>
                <a:ea typeface="Arial Black" charset="0"/>
                <a:cs typeface="Arial Black" charset="0"/>
              </a:rPr>
              <a:t>Import into EndNote</a:t>
            </a:r>
          </a:p>
        </p:txBody>
      </p:sp>
    </p:spTree>
    <p:extLst>
      <p:ext uri="{BB962C8B-B14F-4D97-AF65-F5344CB8AC3E}">
        <p14:creationId xmlns:p14="http://schemas.microsoft.com/office/powerpoint/2010/main" val="323031691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1CD7C5D5-7372-E545-BC66-09B17C23D80F}"/>
    </a:ext>
  </a:extLst>
</a:theme>
</file>

<file path=ppt/theme/theme2.xml><?xml version="1.0" encoding="utf-8"?>
<a:theme xmlns:a="http://schemas.openxmlformats.org/drawingml/2006/main" name="UTHSC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DD0AE88C-F3C8-0641-8013-CBF595DF0D3D}"/>
    </a:ext>
  </a:extLst>
</a:theme>
</file>

<file path=ppt/theme/theme3.xml><?xml version="1.0" encoding="utf-8"?>
<a:theme xmlns:a="http://schemas.openxmlformats.org/drawingml/2006/main" name="Section brea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68E5DD6C-94FE-A544-91DF-0A8A01CDDC11}"/>
    </a:ext>
  </a:extLst>
</a:theme>
</file>

<file path=ppt/theme/theme4.xml><?xml version="1.0" encoding="utf-8"?>
<a:theme xmlns:a="http://schemas.openxmlformats.org/drawingml/2006/main" name="1_En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8BB08CD5-6B39-164B-9014-B01BDCB2B66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2B7C4BC94E5445AC5B92567BE3029B" ma:contentTypeVersion="4" ma:contentTypeDescription="Create a new document." ma:contentTypeScope="" ma:versionID="5d6c3a5799336c233264bfd9110d3ea9">
  <xsd:schema xmlns:xsd="http://www.w3.org/2001/XMLSchema" xmlns:xs="http://www.w3.org/2001/XMLSchema" xmlns:p="http://schemas.microsoft.com/office/2006/metadata/properties" xmlns:ns2="22d70409-118e-487c-90c0-16edaa740561" targetNamespace="http://schemas.microsoft.com/office/2006/metadata/properties" ma:root="true" ma:fieldsID="c8dc2ac6d4690f882000ff50832da998" ns2:_="">
    <xsd:import namespace="22d70409-118e-487c-90c0-16edaa7405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70409-118e-487c-90c0-16edaa7405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9DC4CB-5DFE-4C11-A078-CB5F43355BB5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22d70409-118e-487c-90c0-16edaa740561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6C4768-22DD-408F-973A-BFA4444065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d70409-118e-487c-90c0-16edaa7405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458543-F188-4E05-8913-57A9C4570B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ppt-template-green</Template>
  <TotalTime>12580</TotalTime>
  <Words>544</Words>
  <Application>Microsoft Macintosh PowerPoint</Application>
  <PresentationFormat>Widescreen</PresentationFormat>
  <Paragraphs>72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Goudy Old Style</vt:lpstr>
      <vt:lpstr>Arial Black</vt:lpstr>
      <vt:lpstr>Calibri</vt:lpstr>
      <vt:lpstr>Arial</vt:lpstr>
      <vt:lpstr>Title slides</vt:lpstr>
      <vt:lpstr>UTHSC content slides</vt:lpstr>
      <vt:lpstr>Section breaks</vt:lpstr>
      <vt:lpstr>1_End slides</vt:lpstr>
      <vt:lpstr>Managing your Research Flow with EndNote</vt:lpstr>
      <vt:lpstr>Learning Objectives </vt:lpstr>
      <vt:lpstr>Scenario</vt:lpstr>
      <vt:lpstr>EndNote:  A citation management software that lets you collect, organize, and share citations for research or assignments.  </vt:lpstr>
      <vt:lpstr>The Research Guide </vt:lpstr>
      <vt:lpstr>Can I get references into EndNote from ____?</vt:lpstr>
      <vt:lpstr>PubMed</vt:lpstr>
      <vt:lpstr>Embase</vt:lpstr>
      <vt:lpstr>Google Scholar</vt:lpstr>
      <vt:lpstr>Manually Create a Reference</vt:lpstr>
      <vt:lpstr>Finding Full-Text</vt:lpstr>
      <vt:lpstr>Organization</vt:lpstr>
      <vt:lpstr>Cite While You Write</vt:lpstr>
      <vt:lpstr>Cite While You Write</vt:lpstr>
      <vt:lpstr>Cite While You Write… but don’t forget your citation style!</vt:lpstr>
      <vt:lpstr>Sharing your Library</vt:lpstr>
      <vt:lpstr>Sharing your Library</vt:lpstr>
      <vt:lpstr>What if I don’t have access to EndNote through UTHSC?</vt:lpstr>
      <vt:lpstr>Ready to install?</vt:lpstr>
      <vt:lpstr>Next:    Demonstration of EndNote desktop, then EndNote Web</vt:lpstr>
      <vt:lpstr>Library Research Guide for  Clinical Researchers https://libguides.uthsc.edu/clinicalresearchers </vt:lpstr>
      <vt:lpstr>Questions?</vt:lpstr>
      <vt:lpstr>Please scan the QR code to complete the session evaluation.  You may take a photo of your certificate, email it to yourself and print.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Strahan, KayLee Scott (Kay)</dc:creator>
  <cp:lastModifiedBy>Microsoft Office User</cp:lastModifiedBy>
  <cp:revision>29</cp:revision>
  <dcterms:created xsi:type="dcterms:W3CDTF">2021-08-13T18:25:12Z</dcterms:created>
  <dcterms:modified xsi:type="dcterms:W3CDTF">2021-10-22T15:48:18Z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0x0101005C2B7C4BC94E5445AC5B92567BE3029B</vt:lpwstr>
  </property>
</Properties>
</file>