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 id="2147483669" r:id="rId8"/>
    <p:sldMasterId id="2147483686" r:id="rId9"/>
    <p:sldMasterId id="2147483690" r:id="rId10"/>
  </p:sldMasterIdLst>
  <p:notesMasterIdLst>
    <p:notesMasterId r:id="rId32"/>
  </p:notesMasterIdLst>
  <p:sldIdLst>
    <p:sldId id="271" r:id="rId11"/>
    <p:sldId id="272" r:id="rId12"/>
    <p:sldId id="257" r:id="rId13"/>
    <p:sldId id="258" r:id="rId14"/>
    <p:sldId id="261" r:id="rId15"/>
    <p:sldId id="259" r:id="rId16"/>
    <p:sldId id="262" r:id="rId17"/>
    <p:sldId id="263" r:id="rId18"/>
    <p:sldId id="276" r:id="rId19"/>
    <p:sldId id="277" r:id="rId20"/>
    <p:sldId id="278" r:id="rId21"/>
    <p:sldId id="280" r:id="rId22"/>
    <p:sldId id="279" r:id="rId23"/>
    <p:sldId id="281" r:id="rId24"/>
    <p:sldId id="268" r:id="rId25"/>
    <p:sldId id="264" r:id="rId26"/>
    <p:sldId id="282" r:id="rId27"/>
    <p:sldId id="266" r:id="rId28"/>
    <p:sldId id="267" r:id="rId29"/>
    <p:sldId id="275"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740"/>
    <a:srgbClr val="F69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55778-D923-4349-AE0C-F9FC529BD527}" v="13" dt="2021-09-22T14:55:17.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snapToObjects="1">
      <p:cViewPr varScale="1">
        <p:scale>
          <a:sx n="123" d="100"/>
          <a:sy n="123"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55F8B-4F28-4665-AB89-72CA2E1D8371}" type="datetimeFigureOut">
              <a:rPr lang="en-US" smtClean="0"/>
              <a:t>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60F64-B75D-4DC4-870B-844DB046F59B}" type="slidenum">
              <a:rPr lang="en-US" smtClean="0"/>
              <a:t>‹#›</a:t>
            </a:fld>
            <a:endParaRPr lang="en-US"/>
          </a:p>
        </p:txBody>
      </p:sp>
    </p:spTree>
    <p:extLst>
      <p:ext uri="{BB962C8B-B14F-4D97-AF65-F5344CB8AC3E}">
        <p14:creationId xmlns:p14="http://schemas.microsoft.com/office/powerpoint/2010/main" val="257474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60F64-B75D-4DC4-870B-844DB046F59B}" type="slidenum">
              <a:rPr lang="en-US" smtClean="0"/>
              <a:t>12</a:t>
            </a:fld>
            <a:endParaRPr lang="en-US"/>
          </a:p>
        </p:txBody>
      </p:sp>
    </p:spTree>
    <p:extLst>
      <p:ext uri="{BB962C8B-B14F-4D97-AF65-F5344CB8AC3E}">
        <p14:creationId xmlns:p14="http://schemas.microsoft.com/office/powerpoint/2010/main" val="183419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60F64-B75D-4DC4-870B-844DB046F59B}" type="slidenum">
              <a:rPr lang="en-US" smtClean="0"/>
              <a:t>16</a:t>
            </a:fld>
            <a:endParaRPr lang="en-US"/>
          </a:p>
        </p:txBody>
      </p:sp>
    </p:spTree>
    <p:extLst>
      <p:ext uri="{BB962C8B-B14F-4D97-AF65-F5344CB8AC3E}">
        <p14:creationId xmlns:p14="http://schemas.microsoft.com/office/powerpoint/2010/main" val="380721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60F64-B75D-4DC4-870B-844DB046F59B}" type="slidenum">
              <a:rPr lang="en-US" smtClean="0"/>
              <a:t>17</a:t>
            </a:fld>
            <a:endParaRPr lang="en-US"/>
          </a:p>
        </p:txBody>
      </p:sp>
    </p:spTree>
    <p:extLst>
      <p:ext uri="{BB962C8B-B14F-4D97-AF65-F5344CB8AC3E}">
        <p14:creationId xmlns:p14="http://schemas.microsoft.com/office/powerpoint/2010/main" val="213572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latin typeface="Arial Black" panose="020B0A04020102020204" pitchFamily="34" charset="0"/>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227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9715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675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18655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625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3318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5282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427701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1246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4506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13457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9417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167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8236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53524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217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5.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4B393B51-4D8A-4B04-92B8-6BE490A3A8B4}"/>
              </a:ext>
            </a:extLst>
          </p:cNvPr>
          <p:cNvSpPr txBox="1"/>
          <p:nvPr userDrawn="1"/>
        </p:nvSpPr>
        <p:spPr>
          <a:xfrm>
            <a:off x="142460" y="6371699"/>
            <a:ext cx="6530009" cy="461665"/>
          </a:xfrm>
          <a:prstGeom prst="rect">
            <a:avLst/>
          </a:prstGeom>
          <a:noFill/>
        </p:spPr>
        <p:txBody>
          <a:bodyPr wrap="square" rtlCol="0">
            <a:spAutoFit/>
          </a:bodyPr>
          <a:lstStyle/>
          <a:p>
            <a:r>
              <a:rPr lang="en-US" sz="2400" dirty="0">
                <a:solidFill>
                  <a:schemeClr val="bg1"/>
                </a:solidFill>
                <a:latin typeface="Goudy Old Style" panose="02020502050305020303" pitchFamily="18" charset="0"/>
              </a:rPr>
              <a:t>Health Sciences Library</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48322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914400" rtl="0" eaLnBrk="1" latinLnBrk="0" hangingPunct="1">
        <a:lnSpc>
          <a:spcPct val="90000"/>
        </a:lnSpc>
        <a:spcBef>
          <a:spcPct val="0"/>
        </a:spcBef>
        <a:buNone/>
        <a:defRPr sz="4400" kern="1200">
          <a:solidFill>
            <a:schemeClr val="bg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420684" y="209861"/>
            <a:ext cx="8288032" cy="1841008"/>
          </a:xfrm>
        </p:spPr>
        <p:txBody>
          <a:bodyPr>
            <a:normAutofit/>
          </a:bodyPr>
          <a:lstStyle/>
          <a:p>
            <a:pPr algn="ctr"/>
            <a:r>
              <a:rPr lang="en-US" sz="4800" dirty="0"/>
              <a:t>Library Training Series</a:t>
            </a:r>
            <a:br>
              <a:rPr lang="en-US" sz="4800" dirty="0"/>
            </a:br>
            <a:r>
              <a:rPr lang="en-US" sz="2400" dirty="0"/>
              <a:t>sponsored by</a:t>
            </a:r>
          </a:p>
        </p:txBody>
      </p:sp>
      <p:pic>
        <p:nvPicPr>
          <p:cNvPr id="4" name="Picture 3">
            <a:extLst>
              <a:ext uri="{FF2B5EF4-FFF2-40B4-BE49-F238E27FC236}">
                <a16:creationId xmlns:a16="http://schemas.microsoft.com/office/drawing/2014/main" id="{BEFC4F27-11CE-4167-B298-36FF8CBCAB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696" y="2310078"/>
            <a:ext cx="6197600" cy="3454400"/>
          </a:xfrm>
          <a:prstGeom prst="rect">
            <a:avLst/>
          </a:prstGeom>
          <a:noFill/>
          <a:ln>
            <a:noFill/>
          </a:ln>
        </p:spPr>
      </p:pic>
    </p:spTree>
    <p:extLst>
      <p:ext uri="{BB962C8B-B14F-4D97-AF65-F5344CB8AC3E}">
        <p14:creationId xmlns:p14="http://schemas.microsoft.com/office/powerpoint/2010/main" val="408057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Methods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normAutofit/>
          </a:bodyPr>
          <a:lstStyle/>
          <a:p>
            <a:r>
              <a:rPr lang="en-US" dirty="0"/>
              <a:t>Methods</a:t>
            </a:r>
          </a:p>
          <a:p>
            <a:pPr lvl="1"/>
            <a:r>
              <a:rPr lang="en-US" dirty="0"/>
              <a:t>AKA: Design/Case Presentation</a:t>
            </a:r>
          </a:p>
          <a:p>
            <a:r>
              <a:rPr lang="en-US" dirty="0"/>
              <a:t>~ 30-40% of abstract</a:t>
            </a:r>
          </a:p>
          <a:p>
            <a:r>
              <a:rPr lang="en-US" dirty="0"/>
              <a:t>Describe:</a:t>
            </a:r>
          </a:p>
          <a:p>
            <a:pPr lvl="1"/>
            <a:r>
              <a:rPr lang="en-US" dirty="0"/>
              <a:t>How study was</a:t>
            </a:r>
            <a:r>
              <a:rPr lang="en-US"/>
              <a:t>/will be </a:t>
            </a:r>
            <a:r>
              <a:rPr lang="en-US" dirty="0"/>
              <a:t>conducted</a:t>
            </a:r>
          </a:p>
          <a:p>
            <a:pPr lvl="1"/>
            <a:r>
              <a:rPr lang="en-US" dirty="0"/>
              <a:t>Participants</a:t>
            </a:r>
          </a:p>
          <a:p>
            <a:pPr lvl="1"/>
            <a:r>
              <a:rPr lang="en-US" dirty="0"/>
              <a:t>Statistical analysis (if applicable)</a:t>
            </a:r>
          </a:p>
          <a:p>
            <a:pPr marL="0" indent="0">
              <a:buNone/>
            </a:pPr>
            <a:endParaRPr lang="en-US" dirty="0"/>
          </a:p>
          <a:p>
            <a:pPr lvl="1"/>
            <a:endParaRPr lang="en-US" dirty="0"/>
          </a:p>
        </p:txBody>
      </p:sp>
      <p:pic>
        <p:nvPicPr>
          <p:cNvPr id="5" name="Graphic 4" descr="Circles with arrows outline">
            <a:extLst>
              <a:ext uri="{FF2B5EF4-FFF2-40B4-BE49-F238E27FC236}">
                <a16:creationId xmlns:a16="http://schemas.microsoft.com/office/drawing/2014/main" id="{DBE78163-510D-4F46-9C0F-20A14FA9E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5762" y="264399"/>
            <a:ext cx="1583209" cy="1583209"/>
          </a:xfrm>
          <a:prstGeom prst="rect">
            <a:avLst/>
          </a:prstGeom>
        </p:spPr>
      </p:pic>
    </p:spTree>
    <p:extLst>
      <p:ext uri="{BB962C8B-B14F-4D97-AF65-F5344CB8AC3E}">
        <p14:creationId xmlns:p14="http://schemas.microsoft.com/office/powerpoint/2010/main" val="152807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Results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Results</a:t>
            </a:r>
          </a:p>
          <a:p>
            <a:pPr lvl="1"/>
            <a:r>
              <a:rPr lang="en-US" dirty="0"/>
              <a:t>AKA: Findings</a:t>
            </a:r>
          </a:p>
          <a:p>
            <a:r>
              <a:rPr lang="en-US" dirty="0"/>
              <a:t>~ 30 - 40% of abstract</a:t>
            </a:r>
          </a:p>
          <a:p>
            <a:r>
              <a:rPr lang="en-US" dirty="0"/>
              <a:t>Key findings</a:t>
            </a:r>
          </a:p>
          <a:p>
            <a:r>
              <a:rPr lang="en-US" dirty="0"/>
              <a:t>Statistical analysis</a:t>
            </a:r>
          </a:p>
          <a:p>
            <a:endParaRPr lang="en-US" dirty="0"/>
          </a:p>
        </p:txBody>
      </p:sp>
      <p:pic>
        <p:nvPicPr>
          <p:cNvPr id="5" name="Graphic 4" descr="Presentation with pie chart outline">
            <a:extLst>
              <a:ext uri="{FF2B5EF4-FFF2-40B4-BE49-F238E27FC236}">
                <a16:creationId xmlns:a16="http://schemas.microsoft.com/office/drawing/2014/main" id="{910D5375-03CC-4266-BB6F-3A63E1171B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09903" y="310050"/>
            <a:ext cx="1614616" cy="1614616"/>
          </a:xfrm>
          <a:prstGeom prst="rect">
            <a:avLst/>
          </a:prstGeom>
        </p:spPr>
      </p:pic>
    </p:spTree>
    <p:extLst>
      <p:ext uri="{BB962C8B-B14F-4D97-AF65-F5344CB8AC3E}">
        <p14:creationId xmlns:p14="http://schemas.microsoft.com/office/powerpoint/2010/main" val="332517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Results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Results</a:t>
            </a:r>
          </a:p>
          <a:p>
            <a:pPr lvl="1"/>
            <a:r>
              <a:rPr lang="en-US" dirty="0"/>
              <a:t>AKA: Findings</a:t>
            </a:r>
          </a:p>
          <a:p>
            <a:r>
              <a:rPr lang="en-US" dirty="0"/>
              <a:t>~ 30 - 40% of abstract</a:t>
            </a:r>
          </a:p>
          <a:p>
            <a:r>
              <a:rPr lang="en-US" dirty="0"/>
              <a:t>Key findings</a:t>
            </a:r>
          </a:p>
          <a:p>
            <a:r>
              <a:rPr lang="en-US" dirty="0"/>
              <a:t>Statistical analysis</a:t>
            </a:r>
          </a:p>
          <a:p>
            <a:endParaRPr lang="en-US" dirty="0"/>
          </a:p>
        </p:txBody>
      </p:sp>
      <p:sp>
        <p:nvSpPr>
          <p:cNvPr id="4" name="Title 1">
            <a:extLst>
              <a:ext uri="{FF2B5EF4-FFF2-40B4-BE49-F238E27FC236}">
                <a16:creationId xmlns:a16="http://schemas.microsoft.com/office/drawing/2014/main" id="{12254F59-785B-44DD-9917-B90DCD5AA576}"/>
              </a:ext>
            </a:extLst>
          </p:cNvPr>
          <p:cNvSpPr txBox="1">
            <a:spLocks/>
          </p:cNvSpPr>
          <p:nvPr/>
        </p:nvSpPr>
        <p:spPr>
          <a:xfrm>
            <a:off x="5695950" y="3608172"/>
            <a:ext cx="6230380" cy="1940413"/>
          </a:xfrm>
          <a:prstGeom prst="rect">
            <a:avLst/>
          </a:prstGeom>
          <a:ln>
            <a:solidFill>
              <a:srgbClr val="F6941F"/>
            </a:solidFill>
          </a:ln>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a:lstStyle>
          <a:p>
            <a:pPr algn="ctr"/>
            <a:r>
              <a:rPr lang="en-US" dirty="0">
                <a:solidFill>
                  <a:srgbClr val="115740"/>
                </a:solidFill>
              </a:rPr>
              <a:t>What if I have no results yet?</a:t>
            </a:r>
          </a:p>
          <a:p>
            <a:pPr algn="ctr"/>
            <a:endParaRPr lang="en-US" dirty="0">
              <a:solidFill>
                <a:srgbClr val="115740"/>
              </a:solidFill>
            </a:endParaRPr>
          </a:p>
          <a:p>
            <a:pPr algn="ctr"/>
            <a:r>
              <a:rPr lang="en-US" sz="5900" dirty="0">
                <a:solidFill>
                  <a:srgbClr val="115740"/>
                </a:solidFill>
              </a:rPr>
              <a:t>Describe the timeframe for completion of data collection and planned statistical analysis.</a:t>
            </a:r>
          </a:p>
        </p:txBody>
      </p:sp>
      <p:pic>
        <p:nvPicPr>
          <p:cNvPr id="5" name="Graphic 4" descr="Presentation with pie chart outline">
            <a:extLst>
              <a:ext uri="{FF2B5EF4-FFF2-40B4-BE49-F238E27FC236}">
                <a16:creationId xmlns:a16="http://schemas.microsoft.com/office/drawing/2014/main" id="{97ABA4E7-5EDC-4F24-90A5-C0A5834EA5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9903" y="310050"/>
            <a:ext cx="1614616" cy="1614616"/>
          </a:xfrm>
          <a:prstGeom prst="rect">
            <a:avLst/>
          </a:prstGeom>
        </p:spPr>
      </p:pic>
    </p:spTree>
    <p:extLst>
      <p:ext uri="{BB962C8B-B14F-4D97-AF65-F5344CB8AC3E}">
        <p14:creationId xmlns:p14="http://schemas.microsoft.com/office/powerpoint/2010/main" val="106093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6"/>
            <a:ext cx="10515600" cy="1325563"/>
          </a:xfrm>
        </p:spPr>
        <p:txBody>
          <a:bodyPr/>
          <a:lstStyle/>
          <a:p>
            <a:r>
              <a:rPr lang="en-US" dirty="0"/>
              <a:t>Key Components - Discussion</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Discussion</a:t>
            </a:r>
          </a:p>
          <a:p>
            <a:pPr lvl="1"/>
            <a:r>
              <a:rPr lang="en-US" dirty="0"/>
              <a:t>AKA: Conclusions/Interpretations</a:t>
            </a:r>
          </a:p>
          <a:p>
            <a:r>
              <a:rPr lang="en-US" dirty="0"/>
              <a:t>~ 10% of abstract</a:t>
            </a:r>
          </a:p>
          <a:p>
            <a:r>
              <a:rPr lang="en-US" dirty="0"/>
              <a:t>Pertinent recommendations</a:t>
            </a:r>
          </a:p>
          <a:p>
            <a:r>
              <a:rPr lang="en-US" dirty="0"/>
              <a:t>Relate back to study objective/research question</a:t>
            </a:r>
          </a:p>
          <a:p>
            <a:pPr marL="0" indent="0">
              <a:buNone/>
            </a:pPr>
            <a:r>
              <a:rPr lang="en-US" dirty="0"/>
              <a:t> </a:t>
            </a:r>
          </a:p>
          <a:p>
            <a:endParaRPr lang="en-US" dirty="0"/>
          </a:p>
          <a:p>
            <a:pPr lvl="1"/>
            <a:endParaRPr lang="en-US" dirty="0"/>
          </a:p>
        </p:txBody>
      </p:sp>
      <p:pic>
        <p:nvPicPr>
          <p:cNvPr id="6" name="Graphic 5" descr="Chat outline">
            <a:extLst>
              <a:ext uri="{FF2B5EF4-FFF2-40B4-BE49-F238E27FC236}">
                <a16:creationId xmlns:a16="http://schemas.microsoft.com/office/drawing/2014/main" id="{40B8F704-D29A-4D35-9121-877BB1C72C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2032" y="217374"/>
            <a:ext cx="1799968" cy="1799968"/>
          </a:xfrm>
          <a:prstGeom prst="rect">
            <a:avLst/>
          </a:prstGeom>
        </p:spPr>
      </p:pic>
    </p:spTree>
    <p:extLst>
      <p:ext uri="{BB962C8B-B14F-4D97-AF65-F5344CB8AC3E}">
        <p14:creationId xmlns:p14="http://schemas.microsoft.com/office/powerpoint/2010/main" val="354270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Discussion</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Discussion</a:t>
            </a:r>
          </a:p>
          <a:p>
            <a:pPr lvl="1"/>
            <a:r>
              <a:rPr lang="en-US" dirty="0"/>
              <a:t>AKA: Conclusions/Interpretations</a:t>
            </a:r>
          </a:p>
          <a:p>
            <a:r>
              <a:rPr lang="en-US" dirty="0"/>
              <a:t>~ 10% of abstract</a:t>
            </a:r>
          </a:p>
          <a:p>
            <a:r>
              <a:rPr lang="en-US" dirty="0"/>
              <a:t>Pertinent recommendations</a:t>
            </a:r>
          </a:p>
          <a:p>
            <a:r>
              <a:rPr lang="en-US" dirty="0"/>
              <a:t>Relate back to study objective/research question</a:t>
            </a:r>
          </a:p>
          <a:p>
            <a:pPr marL="0" indent="0">
              <a:buNone/>
            </a:pPr>
            <a:r>
              <a:rPr lang="en-US" dirty="0"/>
              <a:t> </a:t>
            </a:r>
          </a:p>
          <a:p>
            <a:endParaRPr lang="en-US" dirty="0"/>
          </a:p>
          <a:p>
            <a:pPr lvl="1"/>
            <a:endParaRPr lang="en-US" dirty="0"/>
          </a:p>
        </p:txBody>
      </p:sp>
      <p:sp>
        <p:nvSpPr>
          <p:cNvPr id="4" name="Title 1">
            <a:extLst>
              <a:ext uri="{FF2B5EF4-FFF2-40B4-BE49-F238E27FC236}">
                <a16:creationId xmlns:a16="http://schemas.microsoft.com/office/drawing/2014/main" id="{F12E9E4F-0C43-41F2-92EE-D737241D713D}"/>
              </a:ext>
            </a:extLst>
          </p:cNvPr>
          <p:cNvSpPr txBox="1">
            <a:spLocks/>
          </p:cNvSpPr>
          <p:nvPr/>
        </p:nvSpPr>
        <p:spPr>
          <a:xfrm>
            <a:off x="5652186" y="1780140"/>
            <a:ext cx="6230380" cy="1940413"/>
          </a:xfrm>
          <a:prstGeom prst="rect">
            <a:avLst/>
          </a:prstGeom>
          <a:ln>
            <a:solidFill>
              <a:srgbClr val="F6941F"/>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a:lstStyle>
          <a:p>
            <a:pPr algn="ctr"/>
            <a:r>
              <a:rPr lang="en-US" sz="3800" dirty="0">
                <a:solidFill>
                  <a:srgbClr val="115740"/>
                </a:solidFill>
              </a:rPr>
              <a:t>What if I have no results to discuss yet?</a:t>
            </a:r>
          </a:p>
          <a:p>
            <a:pPr algn="ctr"/>
            <a:endParaRPr lang="en-US" sz="3800" dirty="0">
              <a:solidFill>
                <a:srgbClr val="115740"/>
              </a:solidFill>
            </a:endParaRPr>
          </a:p>
          <a:p>
            <a:pPr algn="ctr"/>
            <a:r>
              <a:rPr lang="en-US" dirty="0">
                <a:solidFill>
                  <a:srgbClr val="115740"/>
                </a:solidFill>
              </a:rPr>
              <a:t>Address the impact the study will have if the research question is answered</a:t>
            </a:r>
          </a:p>
        </p:txBody>
      </p:sp>
      <p:pic>
        <p:nvPicPr>
          <p:cNvPr id="5" name="Graphic 4" descr="Chat outline">
            <a:extLst>
              <a:ext uri="{FF2B5EF4-FFF2-40B4-BE49-F238E27FC236}">
                <a16:creationId xmlns:a16="http://schemas.microsoft.com/office/drawing/2014/main" id="{D26AEB45-5AE3-43AF-98DA-325E4833DD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2032" y="217374"/>
            <a:ext cx="1799968" cy="1799968"/>
          </a:xfrm>
          <a:prstGeom prst="rect">
            <a:avLst/>
          </a:prstGeom>
        </p:spPr>
      </p:pic>
    </p:spTree>
    <p:extLst>
      <p:ext uri="{BB962C8B-B14F-4D97-AF65-F5344CB8AC3E}">
        <p14:creationId xmlns:p14="http://schemas.microsoft.com/office/powerpoint/2010/main" val="105559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438150" y="454577"/>
            <a:ext cx="10515600" cy="1325563"/>
          </a:xfrm>
        </p:spPr>
        <p:txBody>
          <a:bodyPr/>
          <a:lstStyle/>
          <a:p>
            <a:r>
              <a:rPr lang="en-US" dirty="0"/>
              <a:t>Key Components - IMRAD</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Introduction</a:t>
            </a:r>
          </a:p>
          <a:p>
            <a:pPr lvl="1"/>
            <a:r>
              <a:rPr lang="en-US" dirty="0"/>
              <a:t>AKA: Objective/Hypothesis/Background/Aims/Context</a:t>
            </a:r>
          </a:p>
          <a:p>
            <a:r>
              <a:rPr lang="en-US" dirty="0"/>
              <a:t>Methods</a:t>
            </a:r>
          </a:p>
          <a:p>
            <a:pPr lvl="1"/>
            <a:r>
              <a:rPr lang="en-US" dirty="0"/>
              <a:t>AKA: Design/Case Presentation</a:t>
            </a:r>
          </a:p>
          <a:p>
            <a:r>
              <a:rPr lang="en-US" dirty="0"/>
              <a:t>Results</a:t>
            </a:r>
          </a:p>
          <a:p>
            <a:pPr lvl="1"/>
            <a:r>
              <a:rPr lang="en-US" dirty="0"/>
              <a:t>AKA: Findings</a:t>
            </a:r>
          </a:p>
          <a:p>
            <a:r>
              <a:rPr lang="en-US" dirty="0"/>
              <a:t>Discussion</a:t>
            </a:r>
          </a:p>
          <a:p>
            <a:pPr lvl="1"/>
            <a:r>
              <a:rPr lang="en-US" dirty="0"/>
              <a:t>AKA: Conclusions/Interpretations</a:t>
            </a:r>
          </a:p>
          <a:p>
            <a:endParaRPr lang="en-US" dirty="0"/>
          </a:p>
          <a:p>
            <a:pPr lvl="1"/>
            <a:endParaRPr lang="en-US" dirty="0"/>
          </a:p>
        </p:txBody>
      </p:sp>
      <p:sp>
        <p:nvSpPr>
          <p:cNvPr id="4" name="Title 1">
            <a:extLst>
              <a:ext uri="{FF2B5EF4-FFF2-40B4-BE49-F238E27FC236}">
                <a16:creationId xmlns:a16="http://schemas.microsoft.com/office/drawing/2014/main" id="{F1548DCD-A9A2-474B-A16F-63D65D7DF5F0}"/>
              </a:ext>
            </a:extLst>
          </p:cNvPr>
          <p:cNvSpPr txBox="1">
            <a:spLocks/>
          </p:cNvSpPr>
          <p:nvPr/>
        </p:nvSpPr>
        <p:spPr>
          <a:xfrm>
            <a:off x="5695950" y="3608172"/>
            <a:ext cx="6230380" cy="1940413"/>
          </a:xfrm>
          <a:prstGeom prst="rect">
            <a:avLst/>
          </a:prstGeom>
          <a:ln>
            <a:solidFill>
              <a:srgbClr val="F6941F"/>
            </a:solidFill>
          </a:ln>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rgbClr val="F6941F"/>
                </a:solidFill>
                <a:latin typeface="Arial Black" panose="020B0A04020102020204" pitchFamily="34" charset="0"/>
                <a:ea typeface="+mj-ea"/>
                <a:cs typeface="Arial" panose="020B0604020202020204" pitchFamily="34" charset="0"/>
              </a:defRPr>
            </a:lvl1pPr>
          </a:lstStyle>
          <a:p>
            <a:pPr algn="ctr"/>
            <a:r>
              <a:rPr lang="en-US" dirty="0">
                <a:solidFill>
                  <a:srgbClr val="115740"/>
                </a:solidFill>
              </a:rPr>
              <a:t>How will I know which components to use? </a:t>
            </a:r>
          </a:p>
          <a:p>
            <a:pPr algn="ctr"/>
            <a:endParaRPr lang="en-US" dirty="0">
              <a:solidFill>
                <a:srgbClr val="115740"/>
              </a:solidFill>
            </a:endParaRPr>
          </a:p>
          <a:p>
            <a:pPr algn="ctr"/>
            <a:r>
              <a:rPr lang="en-US" sz="6700" dirty="0">
                <a:solidFill>
                  <a:srgbClr val="115740"/>
                </a:solidFill>
              </a:rPr>
              <a:t>Always check the author guidelines of your journal!</a:t>
            </a:r>
          </a:p>
        </p:txBody>
      </p:sp>
    </p:spTree>
    <p:extLst>
      <p:ext uri="{BB962C8B-B14F-4D97-AF65-F5344CB8AC3E}">
        <p14:creationId xmlns:p14="http://schemas.microsoft.com/office/powerpoint/2010/main" val="26309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08B951-6896-4FD5-9560-7ADB73065F0C}"/>
              </a:ext>
            </a:extLst>
          </p:cNvPr>
          <p:cNvSpPr txBox="1">
            <a:spLocks/>
          </p:cNvSpPr>
          <p:nvPr/>
        </p:nvSpPr>
        <p:spPr>
          <a:xfrm>
            <a:off x="836140" y="114300"/>
            <a:ext cx="10519719" cy="1120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dirty="0"/>
              <a:t>Do this… not this</a:t>
            </a:r>
          </a:p>
        </p:txBody>
      </p:sp>
      <p:sp>
        <p:nvSpPr>
          <p:cNvPr id="4" name="Title 1">
            <a:extLst>
              <a:ext uri="{FF2B5EF4-FFF2-40B4-BE49-F238E27FC236}">
                <a16:creationId xmlns:a16="http://schemas.microsoft.com/office/drawing/2014/main" id="{046C3ABF-D7C3-4167-9463-657F02067D04}"/>
              </a:ext>
            </a:extLst>
          </p:cNvPr>
          <p:cNvSpPr txBox="1">
            <a:spLocks/>
          </p:cNvSpPr>
          <p:nvPr/>
        </p:nvSpPr>
        <p:spPr>
          <a:xfrm>
            <a:off x="691978" y="1334530"/>
            <a:ext cx="10663881" cy="36575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endParaRPr lang="en-US" sz="3600" dirty="0">
              <a:solidFill>
                <a:schemeClr val="bg1">
                  <a:lumMod val="95000"/>
                </a:schemeClr>
              </a:solidFill>
              <a:latin typeface="Calibri Light" panose="020F0302020204030204" pitchFamily="34" charset="0"/>
              <a:cs typeface="Calibri Light" panose="020F0302020204030204" pitchFamily="34" charset="0"/>
            </a:endParaRPr>
          </a:p>
        </p:txBody>
      </p:sp>
      <p:graphicFrame>
        <p:nvGraphicFramePr>
          <p:cNvPr id="5" name="Table 5">
            <a:extLst>
              <a:ext uri="{FF2B5EF4-FFF2-40B4-BE49-F238E27FC236}">
                <a16:creationId xmlns:a16="http://schemas.microsoft.com/office/drawing/2014/main" id="{50978D71-ADE4-4D3B-96CE-A857E18F03CF}"/>
              </a:ext>
            </a:extLst>
          </p:cNvPr>
          <p:cNvGraphicFramePr>
            <a:graphicFrameLocks noGrp="1"/>
          </p:cNvGraphicFramePr>
          <p:nvPr>
            <p:extLst>
              <p:ext uri="{D42A27DB-BD31-4B8C-83A1-F6EECF244321}">
                <p14:modId xmlns:p14="http://schemas.microsoft.com/office/powerpoint/2010/main" val="2486107913"/>
              </p:ext>
            </p:extLst>
          </p:nvPr>
        </p:nvGraphicFramePr>
        <p:xfrm>
          <a:off x="1504091" y="2988275"/>
          <a:ext cx="9183816" cy="2021840"/>
        </p:xfrm>
        <a:graphic>
          <a:graphicData uri="http://schemas.openxmlformats.org/drawingml/2006/table">
            <a:tbl>
              <a:tblPr firstRow="1" bandRow="1">
                <a:tableStyleId>{F5AB1C69-6EDB-4FF4-983F-18BD219EF322}</a:tableStyleId>
              </a:tblPr>
              <a:tblGrid>
                <a:gridCol w="4591908">
                  <a:extLst>
                    <a:ext uri="{9D8B030D-6E8A-4147-A177-3AD203B41FA5}">
                      <a16:colId xmlns:a16="http://schemas.microsoft.com/office/drawing/2014/main" val="4266785173"/>
                    </a:ext>
                  </a:extLst>
                </a:gridCol>
                <a:gridCol w="4591908">
                  <a:extLst>
                    <a:ext uri="{9D8B030D-6E8A-4147-A177-3AD203B41FA5}">
                      <a16:colId xmlns:a16="http://schemas.microsoft.com/office/drawing/2014/main" val="3309880907"/>
                    </a:ext>
                  </a:extLst>
                </a:gridCol>
              </a:tblGrid>
              <a:tr h="370840">
                <a:tc>
                  <a:txBody>
                    <a:bodyPr/>
                    <a:lstStyle/>
                    <a:p>
                      <a:r>
                        <a:rPr lang="en-US" b="1" dirty="0">
                          <a:solidFill>
                            <a:schemeClr val="bg1"/>
                          </a:solidFill>
                          <a:latin typeface="Arial" panose="020B0604020202020204" pitchFamily="34" charset="0"/>
                          <a:cs typeface="Arial" panose="020B0604020202020204" pitchFamily="34" charset="0"/>
                        </a:rPr>
                        <a:t>Make your title concise and descriptive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tc>
                  <a:txBody>
                    <a:bodyPr/>
                    <a:lstStyle/>
                    <a:p>
                      <a:r>
                        <a:rPr lang="en-US" b="1" dirty="0">
                          <a:solidFill>
                            <a:schemeClr val="bg1"/>
                          </a:solidFill>
                          <a:latin typeface="Arial" panose="020B0604020202020204" pitchFamily="34" charset="0"/>
                          <a:cs typeface="Arial" panose="020B0604020202020204" pitchFamily="34" charset="0"/>
                        </a:rPr>
                        <a:t>Include abbreviations in abstract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extLst>
                  <a:ext uri="{0D108BD9-81ED-4DB2-BD59-A6C34878D82A}">
                    <a16:rowId xmlns:a16="http://schemas.microsoft.com/office/drawing/2014/main" val="830596430"/>
                  </a:ext>
                </a:extLst>
              </a:tr>
              <a:tr h="370840">
                <a:tc>
                  <a:txBody>
                    <a:bodyPr/>
                    <a:lstStyle/>
                    <a:p>
                      <a:r>
                        <a:rPr lang="en-US" b="1" dirty="0">
                          <a:solidFill>
                            <a:schemeClr val="bg1"/>
                          </a:solidFill>
                          <a:latin typeface="Arial" panose="020B0604020202020204" pitchFamily="34" charset="0"/>
                          <a:cs typeface="Arial" panose="020B0604020202020204" pitchFamily="34" charset="0"/>
                        </a:rPr>
                        <a:t>Limit abbreviations and define at first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tc>
                  <a:txBody>
                    <a:bodyPr/>
                    <a:lstStyle/>
                    <a:p>
                      <a:r>
                        <a:rPr lang="en-US" b="1" dirty="0">
                          <a:solidFill>
                            <a:schemeClr val="bg1"/>
                          </a:solidFill>
                          <a:latin typeface="Arial" panose="020B0604020202020204" pitchFamily="34" charset="0"/>
                          <a:cs typeface="Arial" panose="020B0604020202020204" pitchFamily="34" charset="0"/>
                        </a:rPr>
                        <a:t>Use personal pronouns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extLst>
                  <a:ext uri="{0D108BD9-81ED-4DB2-BD59-A6C34878D82A}">
                    <a16:rowId xmlns:a16="http://schemas.microsoft.com/office/drawing/2014/main" val="3013675264"/>
                  </a:ext>
                </a:extLst>
              </a:tr>
              <a:tr h="370840">
                <a:tc>
                  <a:txBody>
                    <a:bodyPr/>
                    <a:lstStyle/>
                    <a:p>
                      <a:r>
                        <a:rPr lang="en-US" b="1" dirty="0">
                          <a:solidFill>
                            <a:schemeClr val="bg1"/>
                          </a:solidFill>
                          <a:latin typeface="Arial" panose="020B0604020202020204" pitchFamily="34" charset="0"/>
                          <a:cs typeface="Arial" panose="020B0604020202020204" pitchFamily="34" charset="0"/>
                        </a:rPr>
                        <a:t>Results should link back to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tc>
                  <a:txBody>
                    <a:bodyPr/>
                    <a:lstStyle/>
                    <a:p>
                      <a:r>
                        <a:rPr lang="en-US" b="1" dirty="0">
                          <a:solidFill>
                            <a:schemeClr val="bg1"/>
                          </a:solidFill>
                          <a:latin typeface="Arial" panose="020B0604020202020204" pitchFamily="34" charset="0"/>
                          <a:cs typeface="Arial" panose="020B0604020202020204" pitchFamily="34" charset="0"/>
                        </a:rPr>
                        <a:t>Over or under-report negative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extLst>
                  <a:ext uri="{0D108BD9-81ED-4DB2-BD59-A6C34878D82A}">
                    <a16:rowId xmlns:a16="http://schemas.microsoft.com/office/drawing/2014/main" val="2541310694"/>
                  </a:ext>
                </a:extLst>
              </a:tr>
              <a:tr h="370840">
                <a:tc>
                  <a:txBody>
                    <a:bodyPr/>
                    <a:lstStyle/>
                    <a:p>
                      <a:r>
                        <a:rPr lang="en-US" b="1" dirty="0">
                          <a:solidFill>
                            <a:schemeClr val="bg1"/>
                          </a:solidFill>
                          <a:latin typeface="Arial" panose="020B0604020202020204" pitchFamily="34" charset="0"/>
                          <a:cs typeface="Arial" panose="020B0604020202020204" pitchFamily="34" charset="0"/>
                        </a:rPr>
                        <a:t>Conclusions should link back to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tc>
                  <a:txBody>
                    <a:bodyPr/>
                    <a:lstStyle/>
                    <a:p>
                      <a:r>
                        <a:rPr lang="en-US" b="1" dirty="0">
                          <a:solidFill>
                            <a:schemeClr val="bg1"/>
                          </a:solidFill>
                          <a:latin typeface="Arial" panose="020B0604020202020204" pitchFamily="34" charset="0"/>
                          <a:cs typeface="Arial" panose="020B0604020202020204" pitchFamily="34" charset="0"/>
                        </a:rPr>
                        <a:t>Include figures, tables, or citations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5740"/>
                    </a:solidFill>
                  </a:tcPr>
                </a:tc>
                <a:extLst>
                  <a:ext uri="{0D108BD9-81ED-4DB2-BD59-A6C34878D82A}">
                    <a16:rowId xmlns:a16="http://schemas.microsoft.com/office/drawing/2014/main" val="3588518751"/>
                  </a:ext>
                </a:extLst>
              </a:tr>
            </a:tbl>
          </a:graphicData>
        </a:graphic>
      </p:graphicFrame>
      <p:pic>
        <p:nvPicPr>
          <p:cNvPr id="7" name="Graphic 6" descr="Comment Like outline">
            <a:extLst>
              <a:ext uri="{FF2B5EF4-FFF2-40B4-BE49-F238E27FC236}">
                <a16:creationId xmlns:a16="http://schemas.microsoft.com/office/drawing/2014/main" id="{BD65DF88-1A3A-412F-AA7A-26B1A732A5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1504" y="1448831"/>
            <a:ext cx="1169772" cy="1169772"/>
          </a:xfrm>
          <a:prstGeom prst="rect">
            <a:avLst/>
          </a:prstGeom>
        </p:spPr>
      </p:pic>
      <p:pic>
        <p:nvPicPr>
          <p:cNvPr id="9" name="Graphic 8" descr="Comment Dislike outline">
            <a:extLst>
              <a:ext uri="{FF2B5EF4-FFF2-40B4-BE49-F238E27FC236}">
                <a16:creationId xmlns:a16="http://schemas.microsoft.com/office/drawing/2014/main" id="{7D378E9C-876F-4259-A043-612057EAE5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0725" y="1448832"/>
            <a:ext cx="1169771" cy="1169771"/>
          </a:xfrm>
          <a:prstGeom prst="rect">
            <a:avLst/>
          </a:prstGeom>
        </p:spPr>
      </p:pic>
    </p:spTree>
    <p:extLst>
      <p:ext uri="{BB962C8B-B14F-4D97-AF65-F5344CB8AC3E}">
        <p14:creationId xmlns:p14="http://schemas.microsoft.com/office/powerpoint/2010/main" val="219973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36140" y="5383530"/>
            <a:ext cx="10519719" cy="1120140"/>
          </a:xfrm>
        </p:spPr>
        <p:txBody>
          <a:bodyPr>
            <a:normAutofit/>
          </a:bodyPr>
          <a:lstStyle/>
          <a:p>
            <a:r>
              <a:rPr lang="en-US" dirty="0"/>
              <a:t>Suggestions for improvement?</a:t>
            </a:r>
          </a:p>
        </p:txBody>
      </p:sp>
      <p:sp>
        <p:nvSpPr>
          <p:cNvPr id="3" name="Title 1">
            <a:extLst>
              <a:ext uri="{FF2B5EF4-FFF2-40B4-BE49-F238E27FC236}">
                <a16:creationId xmlns:a16="http://schemas.microsoft.com/office/drawing/2014/main" id="{F708B951-6896-4FD5-9560-7ADB73065F0C}"/>
              </a:ext>
            </a:extLst>
          </p:cNvPr>
          <p:cNvSpPr txBox="1">
            <a:spLocks/>
          </p:cNvSpPr>
          <p:nvPr/>
        </p:nvSpPr>
        <p:spPr>
          <a:xfrm>
            <a:off x="836140" y="114300"/>
            <a:ext cx="10519719" cy="1120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dirty="0"/>
              <a:t>Example: not-so-great</a:t>
            </a:r>
          </a:p>
        </p:txBody>
      </p:sp>
      <p:sp>
        <p:nvSpPr>
          <p:cNvPr id="4" name="Title 1">
            <a:extLst>
              <a:ext uri="{FF2B5EF4-FFF2-40B4-BE49-F238E27FC236}">
                <a16:creationId xmlns:a16="http://schemas.microsoft.com/office/drawing/2014/main" id="{046C3ABF-D7C3-4167-9463-657F02067D04}"/>
              </a:ext>
            </a:extLst>
          </p:cNvPr>
          <p:cNvSpPr txBox="1">
            <a:spLocks/>
          </p:cNvSpPr>
          <p:nvPr/>
        </p:nvSpPr>
        <p:spPr>
          <a:xfrm>
            <a:off x="691978" y="1334530"/>
            <a:ext cx="10663881" cy="3657599"/>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sz="3600" dirty="0">
                <a:solidFill>
                  <a:schemeClr val="bg1">
                    <a:lumMod val="95000"/>
                  </a:schemeClr>
                </a:solidFill>
                <a:latin typeface="Calibri Light" panose="020F0302020204030204" pitchFamily="34" charset="0"/>
                <a:cs typeface="Calibri Light" panose="020F0302020204030204" pitchFamily="34" charset="0"/>
              </a:rPr>
              <a:t>I conducted a study on breastfeeding and COVID. Many IBCLCs had concerns about COVID positive parents breastfeeding children under 12 mos. My study looked at all studies conducted in the 2020 and 2021 on breastfeeding and COVID. The anti-SARS-CoV-2 vaccines were well tolerated by the mothers and the breastfed infant. In addition, breastfeeding mothers offer their infants IgA and IgG isotype antibodies directed against SARS-CoV-2 protein S in breast milk.</a:t>
            </a:r>
          </a:p>
        </p:txBody>
      </p:sp>
    </p:spTree>
    <p:extLst>
      <p:ext uri="{BB962C8B-B14F-4D97-AF65-F5344CB8AC3E}">
        <p14:creationId xmlns:p14="http://schemas.microsoft.com/office/powerpoint/2010/main" val="238808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36140" y="5383530"/>
            <a:ext cx="10519719" cy="1120140"/>
          </a:xfrm>
        </p:spPr>
        <p:txBody>
          <a:bodyPr>
            <a:normAutofit/>
          </a:bodyPr>
          <a:lstStyle/>
          <a:p>
            <a:r>
              <a:rPr lang="en-US" dirty="0"/>
              <a:t>Suggestions for improvement?</a:t>
            </a:r>
          </a:p>
        </p:txBody>
      </p:sp>
      <p:sp>
        <p:nvSpPr>
          <p:cNvPr id="3" name="Title 1">
            <a:extLst>
              <a:ext uri="{FF2B5EF4-FFF2-40B4-BE49-F238E27FC236}">
                <a16:creationId xmlns:a16="http://schemas.microsoft.com/office/drawing/2014/main" id="{F708B951-6896-4FD5-9560-7ADB73065F0C}"/>
              </a:ext>
            </a:extLst>
          </p:cNvPr>
          <p:cNvSpPr txBox="1">
            <a:spLocks/>
          </p:cNvSpPr>
          <p:nvPr/>
        </p:nvSpPr>
        <p:spPr>
          <a:xfrm>
            <a:off x="836140" y="114300"/>
            <a:ext cx="10519719" cy="1120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dirty="0"/>
              <a:t>Example: great!</a:t>
            </a:r>
          </a:p>
        </p:txBody>
      </p:sp>
      <p:sp>
        <p:nvSpPr>
          <p:cNvPr id="4" name="Title 1">
            <a:extLst>
              <a:ext uri="{FF2B5EF4-FFF2-40B4-BE49-F238E27FC236}">
                <a16:creationId xmlns:a16="http://schemas.microsoft.com/office/drawing/2014/main" id="{1A3FD731-1DE5-4089-BDD0-78ADF4A10FC9}"/>
              </a:ext>
            </a:extLst>
          </p:cNvPr>
          <p:cNvSpPr txBox="1">
            <a:spLocks/>
          </p:cNvSpPr>
          <p:nvPr/>
        </p:nvSpPr>
        <p:spPr>
          <a:xfrm>
            <a:off x="836139" y="1050324"/>
            <a:ext cx="10519719" cy="433320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pPr algn="l"/>
            <a:r>
              <a:rPr lang="en-US" sz="1600" dirty="0">
                <a:solidFill>
                  <a:schemeClr val="bg1">
                    <a:lumMod val="95000"/>
                  </a:schemeClr>
                </a:solidFill>
                <a:latin typeface="+mj-lt"/>
              </a:rPr>
              <a:t>Background: The new coronavirus disease is an infectious disease caused by the SARS-Cov-2 virus, considered by the World Health Organization (WHO) an international public health emergency that may have negative consequences during breastfeeding. The objective of this work is to investigate the action plan on breastfeeding in postpartum women with SARS-CoV-2 and her newborn.</a:t>
            </a:r>
          </a:p>
          <a:p>
            <a:pPr algn="l"/>
            <a:endParaRPr lang="en-US" sz="1600" dirty="0">
              <a:solidFill>
                <a:schemeClr val="bg1">
                  <a:lumMod val="95000"/>
                </a:schemeClr>
              </a:solidFill>
              <a:latin typeface="+mj-lt"/>
            </a:endParaRPr>
          </a:p>
          <a:p>
            <a:pPr algn="l"/>
            <a:r>
              <a:rPr lang="en-US" sz="1600" dirty="0">
                <a:solidFill>
                  <a:schemeClr val="bg1">
                    <a:lumMod val="95000"/>
                  </a:schemeClr>
                </a:solidFill>
                <a:latin typeface="+mj-lt"/>
              </a:rPr>
              <a:t>Methods: A literature search has been conducted through the Medline, Web of Science, Scopus, BVS, and </a:t>
            </a:r>
            <a:r>
              <a:rPr lang="en-US" sz="1600" dirty="0" err="1">
                <a:solidFill>
                  <a:schemeClr val="bg1">
                    <a:lumMod val="95000"/>
                  </a:schemeClr>
                </a:solidFill>
                <a:latin typeface="+mj-lt"/>
              </a:rPr>
              <a:t>Cuiden</a:t>
            </a:r>
            <a:r>
              <a:rPr lang="en-US" sz="1600" dirty="0">
                <a:solidFill>
                  <a:schemeClr val="bg1">
                    <a:lumMod val="95000"/>
                  </a:schemeClr>
                </a:solidFill>
                <a:latin typeface="+mj-lt"/>
              </a:rPr>
              <a:t> databases. The methodological quality of the articles has been assessed using the "Grading of Recommendations Assessment, Development and Evaluation" (GRADE). This study has not been registered in PROSPERO.</a:t>
            </a:r>
          </a:p>
          <a:p>
            <a:pPr algn="l"/>
            <a:endParaRPr lang="en-US" sz="1600" dirty="0">
              <a:solidFill>
                <a:schemeClr val="bg1">
                  <a:lumMod val="95000"/>
                </a:schemeClr>
              </a:solidFill>
              <a:latin typeface="+mj-lt"/>
            </a:endParaRPr>
          </a:p>
          <a:p>
            <a:pPr algn="l"/>
            <a:r>
              <a:rPr lang="en-US" sz="1600" dirty="0">
                <a:solidFill>
                  <a:schemeClr val="bg1">
                    <a:lumMod val="95000"/>
                  </a:schemeClr>
                </a:solidFill>
                <a:latin typeface="+mj-lt"/>
              </a:rPr>
              <a:t>Results: A total of 14 documents have been found, of which 9 are observational empirical studies. Most of the studies were conducted in China, Italy, the USA, and Australia. A total of 114 mothers infected with coronavirus with their respective newborns have been assessed. The analyzed investigations state that it is best for the newborn to be breastfed; given that mother's milk samples were analyzed, detecting the presence of antibodies of the coronavirus in them, being a protective factor against infection.</a:t>
            </a:r>
          </a:p>
          <a:p>
            <a:pPr algn="l"/>
            <a:endParaRPr lang="en-US" sz="1600" dirty="0">
              <a:solidFill>
                <a:schemeClr val="bg1">
                  <a:lumMod val="95000"/>
                </a:schemeClr>
              </a:solidFill>
              <a:latin typeface="+mj-lt"/>
            </a:endParaRPr>
          </a:p>
          <a:p>
            <a:pPr algn="l"/>
            <a:r>
              <a:rPr lang="en-US" sz="1600" dirty="0">
                <a:solidFill>
                  <a:schemeClr val="bg1">
                    <a:lumMod val="95000"/>
                  </a:schemeClr>
                </a:solidFill>
                <a:latin typeface="+mj-lt"/>
              </a:rPr>
              <a:t>Conclusions: Breastfeeding in postpartum women with SARS-CoV-2 is highly recommended for the newborn, if the health of the mother and newborn allow it. When direct breastfeeding is </a:t>
            </a:r>
            <a:r>
              <a:rPr lang="en-US" sz="1600" dirty="0" err="1">
                <a:solidFill>
                  <a:schemeClr val="bg1">
                    <a:lumMod val="95000"/>
                  </a:schemeClr>
                </a:solidFill>
                <a:latin typeface="+mj-lt"/>
              </a:rPr>
              <a:t>favoured</a:t>
            </a:r>
            <a:r>
              <a:rPr lang="en-US" sz="1600" dirty="0">
                <a:solidFill>
                  <a:schemeClr val="bg1">
                    <a:lumMod val="95000"/>
                  </a:schemeClr>
                </a:solidFill>
                <a:latin typeface="+mj-lt"/>
              </a:rPr>
              <a:t>, the appropriate respiratory hygiene measures always have to be considered. Whether the mother's health does not permit direct breastfeeding, her breast milk should be previously extracted and kept unpasteurized. To secure the newborn feeding, milk banks are also an appropriate option.</a:t>
            </a:r>
          </a:p>
        </p:txBody>
      </p:sp>
      <p:sp>
        <p:nvSpPr>
          <p:cNvPr id="5" name="Title 1">
            <a:extLst>
              <a:ext uri="{FF2B5EF4-FFF2-40B4-BE49-F238E27FC236}">
                <a16:creationId xmlns:a16="http://schemas.microsoft.com/office/drawing/2014/main" id="{FE3B9943-09ED-4DCE-BE2A-1C87D4E1E032}"/>
              </a:ext>
            </a:extLst>
          </p:cNvPr>
          <p:cNvSpPr txBox="1">
            <a:spLocks/>
          </p:cNvSpPr>
          <p:nvPr/>
        </p:nvSpPr>
        <p:spPr>
          <a:xfrm>
            <a:off x="1841156" y="6096309"/>
            <a:ext cx="10519719" cy="1120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sz="800" dirty="0">
                <a:solidFill>
                  <a:schemeClr val="bg1">
                    <a:lumMod val="95000"/>
                  </a:schemeClr>
                </a:solidFill>
                <a:latin typeface="+mj-lt"/>
              </a:rPr>
              <a:t>Fernández-Carrasco, F. J., Vázquez-Lara, J. M., González-</a:t>
            </a:r>
            <a:r>
              <a:rPr lang="en-US" sz="800" dirty="0" err="1">
                <a:solidFill>
                  <a:schemeClr val="bg1">
                    <a:lumMod val="95000"/>
                  </a:schemeClr>
                </a:solidFill>
                <a:latin typeface="+mj-lt"/>
              </a:rPr>
              <a:t>Mey</a:t>
            </a:r>
            <a:r>
              <a:rPr lang="en-US" sz="800" dirty="0">
                <a:solidFill>
                  <a:schemeClr val="bg1">
                    <a:lumMod val="95000"/>
                  </a:schemeClr>
                </a:solidFill>
                <a:latin typeface="+mj-lt"/>
              </a:rPr>
              <a:t>, U., Gómez-Salgado, J., </a:t>
            </a:r>
            <a:r>
              <a:rPr lang="en-US" sz="800" dirty="0" err="1">
                <a:solidFill>
                  <a:schemeClr val="bg1">
                    <a:lumMod val="95000"/>
                  </a:schemeClr>
                </a:solidFill>
                <a:latin typeface="+mj-lt"/>
              </a:rPr>
              <a:t>Parrón-Carreño</a:t>
            </a:r>
            <a:r>
              <a:rPr lang="en-US" sz="800" dirty="0">
                <a:solidFill>
                  <a:schemeClr val="bg1">
                    <a:lumMod val="95000"/>
                  </a:schemeClr>
                </a:solidFill>
                <a:latin typeface="+mj-lt"/>
              </a:rPr>
              <a:t>, T., &amp; Rodríguez-Díaz, L. Coronavirus Covid-19 infection and breastfeeding: an exploratory review. Rev </a:t>
            </a:r>
            <a:r>
              <a:rPr lang="en-US" sz="800" dirty="0" err="1">
                <a:solidFill>
                  <a:schemeClr val="bg1">
                    <a:lumMod val="95000"/>
                  </a:schemeClr>
                </a:solidFill>
                <a:latin typeface="+mj-lt"/>
              </a:rPr>
              <a:t>Esp</a:t>
            </a:r>
            <a:r>
              <a:rPr lang="en-US" sz="800" dirty="0">
                <a:solidFill>
                  <a:schemeClr val="bg1">
                    <a:lumMod val="95000"/>
                  </a:schemeClr>
                </a:solidFill>
                <a:latin typeface="+mj-lt"/>
              </a:rPr>
              <a:t> </a:t>
            </a:r>
            <a:r>
              <a:rPr lang="en-US" sz="800" dirty="0" err="1">
                <a:solidFill>
                  <a:schemeClr val="bg1">
                    <a:lumMod val="95000"/>
                  </a:schemeClr>
                </a:solidFill>
                <a:latin typeface="+mj-lt"/>
              </a:rPr>
              <a:t>Salud</a:t>
            </a:r>
            <a:r>
              <a:rPr lang="en-US" sz="800" dirty="0">
                <a:solidFill>
                  <a:schemeClr val="bg1">
                    <a:lumMod val="95000"/>
                  </a:schemeClr>
                </a:solidFill>
                <a:latin typeface="+mj-lt"/>
              </a:rPr>
              <a:t> Publica. 2020;94:e202005055. </a:t>
            </a:r>
          </a:p>
        </p:txBody>
      </p:sp>
    </p:spTree>
    <p:extLst>
      <p:ext uri="{BB962C8B-B14F-4D97-AF65-F5344CB8AC3E}">
        <p14:creationId xmlns:p14="http://schemas.microsoft.com/office/powerpoint/2010/main" val="97950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36139" y="3188970"/>
            <a:ext cx="10519719" cy="1120140"/>
          </a:xfrm>
        </p:spPr>
        <p:txBody>
          <a:bodyPr>
            <a:normAutofit fontScale="90000"/>
          </a:bodyPr>
          <a:lstStyle/>
          <a:p>
            <a:r>
              <a:rPr lang="en-US" dirty="0">
                <a:solidFill>
                  <a:schemeClr val="bg1"/>
                </a:solidFill>
                <a:latin typeface="+mj-lt"/>
              </a:rPr>
              <a:t>What is your research topic of interest? How far are you into your research? Considering your study, begin crafting a structured abstract that would complement your manuscript or presentation.</a:t>
            </a:r>
          </a:p>
        </p:txBody>
      </p:sp>
      <p:sp>
        <p:nvSpPr>
          <p:cNvPr id="3" name="Title 1">
            <a:extLst>
              <a:ext uri="{FF2B5EF4-FFF2-40B4-BE49-F238E27FC236}">
                <a16:creationId xmlns:a16="http://schemas.microsoft.com/office/drawing/2014/main" id="{F708B951-6896-4FD5-9560-7ADB73065F0C}"/>
              </a:ext>
            </a:extLst>
          </p:cNvPr>
          <p:cNvSpPr txBox="1">
            <a:spLocks/>
          </p:cNvSpPr>
          <p:nvPr/>
        </p:nvSpPr>
        <p:spPr>
          <a:xfrm>
            <a:off x="836140" y="114300"/>
            <a:ext cx="10519719" cy="1120140"/>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0" kern="1200">
                <a:solidFill>
                  <a:srgbClr val="F6941F"/>
                </a:solidFill>
                <a:latin typeface="Arial Black" panose="020B0A04020102020204" pitchFamily="34" charset="0"/>
                <a:ea typeface="+mj-ea"/>
                <a:cs typeface="Arial" panose="020B0604020202020204" pitchFamily="34" charset="0"/>
              </a:defRPr>
            </a:lvl1pPr>
          </a:lstStyle>
          <a:p>
            <a:r>
              <a:rPr lang="en-US" dirty="0"/>
              <a:t>Activity: Considering your Research</a:t>
            </a:r>
          </a:p>
        </p:txBody>
      </p:sp>
    </p:spTree>
    <p:extLst>
      <p:ext uri="{BB962C8B-B14F-4D97-AF65-F5344CB8AC3E}">
        <p14:creationId xmlns:p14="http://schemas.microsoft.com/office/powerpoint/2010/main" val="164566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E254-0485-40AD-A2F5-9EA1DF36F362}"/>
              </a:ext>
            </a:extLst>
          </p:cNvPr>
          <p:cNvSpPr>
            <a:spLocks noGrp="1"/>
          </p:cNvSpPr>
          <p:nvPr>
            <p:ph type="title"/>
          </p:nvPr>
        </p:nvSpPr>
        <p:spPr>
          <a:xfrm>
            <a:off x="677335" y="481263"/>
            <a:ext cx="8596668" cy="737937"/>
          </a:xfrm>
        </p:spPr>
        <p:txBody>
          <a:bodyPr/>
          <a:lstStyle/>
          <a:p>
            <a:r>
              <a:rPr lang="en-US" dirty="0"/>
              <a:t>Disclosures</a:t>
            </a:r>
          </a:p>
        </p:txBody>
      </p:sp>
      <p:sp>
        <p:nvSpPr>
          <p:cNvPr id="3" name="Text Placeholder 2">
            <a:extLst>
              <a:ext uri="{FF2B5EF4-FFF2-40B4-BE49-F238E27FC236}">
                <a16:creationId xmlns:a16="http://schemas.microsoft.com/office/drawing/2014/main" id="{B97BBB9E-9F21-44CA-A776-5573CC6252E1}"/>
              </a:ext>
            </a:extLst>
          </p:cNvPr>
          <p:cNvSpPr>
            <a:spLocks noGrp="1"/>
          </p:cNvSpPr>
          <p:nvPr>
            <p:ph type="body" idx="1"/>
          </p:nvPr>
        </p:nvSpPr>
        <p:spPr>
          <a:xfrm>
            <a:off x="677335" y="1219200"/>
            <a:ext cx="8727922" cy="5471886"/>
          </a:xfrm>
        </p:spPr>
        <p:txBody>
          <a:bodyPr>
            <a:noAutofit/>
          </a:bodyPr>
          <a:lstStyle/>
          <a:p>
            <a:r>
              <a:rPr lang="en-US" sz="1600" b="1" u="sng" dirty="0"/>
              <a:t>Successful Completion of this Nursing Professional Development Activity</a:t>
            </a:r>
            <a:r>
              <a:rPr lang="en-US" sz="1600" b="1" dirty="0"/>
              <a:t>:</a:t>
            </a:r>
            <a:r>
              <a:rPr lang="en-US" sz="1600" dirty="0"/>
              <a:t> In order to receive full contact credit(s) for this NPD activity, you must: </a:t>
            </a:r>
          </a:p>
          <a:p>
            <a:r>
              <a:rPr lang="en-US" sz="1600" dirty="0"/>
              <a:t>• Be in attendance for at least 80% of the program, and</a:t>
            </a:r>
          </a:p>
          <a:p>
            <a:r>
              <a:rPr lang="en-US" sz="1600" dirty="0"/>
              <a:t>• Complete and submit the Evaluation and Verification of Attendance at the conclusion of      the program. </a:t>
            </a:r>
          </a:p>
          <a:p>
            <a:r>
              <a:rPr lang="en-US" sz="1600" dirty="0"/>
              <a:t>Requirements for successful completion may also include participation in individual or group activities, such as discussion, exercises, practice questions, pre- / post-testing, etc. </a:t>
            </a:r>
          </a:p>
          <a:p>
            <a:r>
              <a:rPr lang="en-US" sz="1600" b="1" u="sng" dirty="0"/>
              <a:t>Conflicts of Interest</a:t>
            </a:r>
            <a:r>
              <a:rPr lang="en-US" sz="1600" u="sng" dirty="0"/>
              <a:t>:</a:t>
            </a:r>
            <a:r>
              <a:rPr lang="en-US" sz="1600" dirty="0"/>
              <a:t> A Conflict of Interest occurs when an individual has an opportunity to affect educational content about health-care products or services of a commercial interest with which she/he has a financial relationship. The planners and presenters of this NPD activity have disclosed no relevant financial relationships with any commercial interests pertaining to this activity.</a:t>
            </a:r>
          </a:p>
          <a:p>
            <a:r>
              <a:rPr lang="en-US" sz="1600" b="1" u="sng" dirty="0"/>
              <a:t>Commercial Support</a:t>
            </a:r>
            <a:r>
              <a:rPr lang="en-US" sz="1600" dirty="0"/>
              <a:t>: No    </a:t>
            </a:r>
            <a:r>
              <a:rPr lang="en-US" sz="1600" b="1" u="sng" dirty="0"/>
              <a:t>Noncommercial Sponsor Support</a:t>
            </a:r>
            <a:r>
              <a:rPr lang="en-US" sz="1600" dirty="0"/>
              <a:t>: No</a:t>
            </a:r>
          </a:p>
          <a:p>
            <a:r>
              <a:rPr lang="en-US" sz="1600" b="1" u="sng" dirty="0"/>
              <a:t>Off-label Product Use</a:t>
            </a:r>
            <a:r>
              <a:rPr lang="en-US" sz="1600" dirty="0"/>
              <a:t>: This NPD activity does not include any unannounced information about off-label use of a product for a purpose other than that for which it was approved by the Food and Drug Administration (FDA).</a:t>
            </a:r>
          </a:p>
          <a:p>
            <a:endParaRPr lang="en-US" dirty="0"/>
          </a:p>
        </p:txBody>
      </p:sp>
    </p:spTree>
    <p:extLst>
      <p:ext uri="{BB962C8B-B14F-4D97-AF65-F5344CB8AC3E}">
        <p14:creationId xmlns:p14="http://schemas.microsoft.com/office/powerpoint/2010/main" val="241789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5B7352-C918-42E9-B54B-1ADF531ACBD4}"/>
              </a:ext>
            </a:extLst>
          </p:cNvPr>
          <p:cNvSpPr txBox="1"/>
          <p:nvPr/>
        </p:nvSpPr>
        <p:spPr>
          <a:xfrm>
            <a:off x="172995" y="1718734"/>
            <a:ext cx="1178834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bg1"/>
                </a:solidFill>
                <a:latin typeface="Arial Black"/>
              </a:rPr>
              <a:t>Library Research Guide for ​</a:t>
            </a:r>
            <a:br>
              <a:rPr lang="en-US" sz="4400" dirty="0">
                <a:solidFill>
                  <a:schemeClr val="bg1"/>
                </a:solidFill>
                <a:latin typeface="Arial Black"/>
              </a:rPr>
            </a:br>
            <a:r>
              <a:rPr lang="en-US" sz="4400" dirty="0">
                <a:solidFill>
                  <a:schemeClr val="bg1"/>
                </a:solidFill>
                <a:latin typeface="Arial Black"/>
              </a:rPr>
              <a:t>Clinical Researchers​</a:t>
            </a:r>
          </a:p>
          <a:p>
            <a:pPr algn="ctr"/>
            <a:br>
              <a:rPr lang="en-US" sz="4400" dirty="0">
                <a:solidFill>
                  <a:schemeClr val="bg1"/>
                </a:solidFill>
                <a:latin typeface="Arial Black"/>
              </a:rPr>
            </a:br>
            <a:r>
              <a:rPr lang="en-US" sz="3600" dirty="0">
                <a:solidFill>
                  <a:schemeClr val="bg1"/>
                </a:solidFill>
                <a:latin typeface="Arial Black"/>
                <a:cs typeface="Segoe UI"/>
              </a:rPr>
              <a:t>https://libguides.uthsc.edu/clinicalresearchers</a:t>
            </a:r>
            <a:endParaRPr lang="en-US" sz="3600" dirty="0">
              <a:solidFill>
                <a:schemeClr val="bg1"/>
              </a:solidFill>
              <a:cs typeface="Calibri" panose="020F0502020204030204"/>
            </a:endParaRPr>
          </a:p>
        </p:txBody>
      </p:sp>
    </p:spTree>
    <p:extLst>
      <p:ext uri="{BB962C8B-B14F-4D97-AF65-F5344CB8AC3E}">
        <p14:creationId xmlns:p14="http://schemas.microsoft.com/office/powerpoint/2010/main" val="350933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B0C7-7C26-A94C-909C-C6DCF301C71B}"/>
              </a:ext>
            </a:extLst>
          </p:cNvPr>
          <p:cNvSpPr>
            <a:spLocks noGrp="1"/>
          </p:cNvSpPr>
          <p:nvPr>
            <p:ph type="ctrTitle"/>
          </p:nvPr>
        </p:nvSpPr>
        <p:spPr>
          <a:xfrm>
            <a:off x="841220" y="280965"/>
            <a:ext cx="10519719" cy="2743200"/>
          </a:xfrm>
        </p:spPr>
        <p:txBody>
          <a:bodyPr/>
          <a:lstStyle/>
          <a:p>
            <a:r>
              <a:rPr lang="en-US" dirty="0">
                <a:latin typeface="Arial Black"/>
                <a:cs typeface="Arial"/>
              </a:rPr>
              <a:t>Questions?</a:t>
            </a:r>
            <a:br>
              <a:rPr lang="en-US" dirty="0"/>
            </a:br>
            <a:br>
              <a:rPr lang="en-US" dirty="0"/>
            </a:br>
            <a:br>
              <a:rPr lang="en-US" dirty="0"/>
            </a:br>
            <a:endParaRPr lang="en-US" sz="3200"/>
          </a:p>
        </p:txBody>
      </p:sp>
      <p:sp>
        <p:nvSpPr>
          <p:cNvPr id="3" name="Subtitle 2">
            <a:extLst>
              <a:ext uri="{FF2B5EF4-FFF2-40B4-BE49-F238E27FC236}">
                <a16:creationId xmlns:a16="http://schemas.microsoft.com/office/drawing/2014/main" id="{439F91F5-336F-48C7-BA62-D936CD3C5EC3}"/>
              </a:ext>
            </a:extLst>
          </p:cNvPr>
          <p:cNvSpPr txBox="1">
            <a:spLocks/>
          </p:cNvSpPr>
          <p:nvPr/>
        </p:nvSpPr>
        <p:spPr>
          <a:xfrm>
            <a:off x="840819" y="2497625"/>
            <a:ext cx="10519718" cy="10584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latin typeface="Arial" panose="020B0604020202020204" pitchFamily="34" charset="0"/>
                <a:cs typeface="Arial" panose="020B0604020202020204" pitchFamily="34" charset="0"/>
              </a:rPr>
              <a:t>Research &amp; Learning Services</a:t>
            </a:r>
          </a:p>
          <a:p>
            <a:pPr marL="0" indent="0" algn="ctr">
              <a:buNone/>
            </a:pPr>
            <a:r>
              <a:rPr lang="en-US" sz="2000" dirty="0">
                <a:solidFill>
                  <a:schemeClr val="bg1"/>
                </a:solidFill>
                <a:latin typeface="Arial" panose="020B0604020202020204" pitchFamily="34" charset="0"/>
                <a:cs typeface="Arial" panose="020B0604020202020204" pitchFamily="34" charset="0"/>
              </a:rPr>
              <a:t>UTHSC Health Sciences Library</a:t>
            </a:r>
          </a:p>
          <a:p>
            <a:pPr marL="0" indent="0" algn="ctr">
              <a:buNone/>
            </a:pPr>
            <a:r>
              <a:rPr lang="en-US" sz="2000" dirty="0" err="1">
                <a:solidFill>
                  <a:schemeClr val="bg1"/>
                </a:solidFill>
                <a:latin typeface="Arial" panose="020B0604020202020204" pitchFamily="34" charset="0"/>
                <a:cs typeface="Arial" panose="020B0604020202020204" pitchFamily="34" charset="0"/>
              </a:rPr>
              <a:t>library@uthsc.edu</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21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DDBC-31B8-6247-AC66-3D9EC0C1FE34}"/>
              </a:ext>
            </a:extLst>
          </p:cNvPr>
          <p:cNvSpPr>
            <a:spLocks noGrp="1"/>
          </p:cNvSpPr>
          <p:nvPr>
            <p:ph type="ctrTitle"/>
          </p:nvPr>
        </p:nvSpPr>
        <p:spPr/>
        <p:txBody>
          <a:bodyPr/>
          <a:lstStyle/>
          <a:p>
            <a:r>
              <a:rPr lang="en-US" dirty="0"/>
              <a:t>Writing Research Abstracts</a:t>
            </a:r>
          </a:p>
        </p:txBody>
      </p:sp>
      <p:sp>
        <p:nvSpPr>
          <p:cNvPr id="3" name="Subtitle 2">
            <a:extLst>
              <a:ext uri="{FF2B5EF4-FFF2-40B4-BE49-F238E27FC236}">
                <a16:creationId xmlns:a16="http://schemas.microsoft.com/office/drawing/2014/main" id="{C4A36EC5-EB92-B146-B15D-50F914B1F1F1}"/>
              </a:ext>
            </a:extLst>
          </p:cNvPr>
          <p:cNvSpPr>
            <a:spLocks noGrp="1"/>
          </p:cNvSpPr>
          <p:nvPr>
            <p:ph type="subTitle" idx="1"/>
          </p:nvPr>
        </p:nvSpPr>
        <p:spPr/>
        <p:txBody>
          <a:bodyPr/>
          <a:lstStyle/>
          <a:p>
            <a:r>
              <a:rPr lang="en-US" dirty="0"/>
              <a:t>Hilary Jasmin, MSIS</a:t>
            </a:r>
          </a:p>
          <a:p>
            <a:r>
              <a:rPr lang="en-US" dirty="0"/>
              <a:t>Assistant Professor</a:t>
            </a:r>
          </a:p>
          <a:p>
            <a:r>
              <a:rPr lang="en-US" dirty="0"/>
              <a:t>Research and Learning Services Librarian</a:t>
            </a:r>
          </a:p>
        </p:txBody>
      </p:sp>
    </p:spTree>
    <p:extLst>
      <p:ext uri="{BB962C8B-B14F-4D97-AF65-F5344CB8AC3E}">
        <p14:creationId xmlns:p14="http://schemas.microsoft.com/office/powerpoint/2010/main" val="214456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Understand key components of a structured abstract (e.g., objectives, methods, result, and conclusions) and its variations   </a:t>
            </a:r>
          </a:p>
          <a:p>
            <a:endParaRPr lang="en-US" dirty="0"/>
          </a:p>
          <a:p>
            <a:r>
              <a:rPr lang="en-US" dirty="0"/>
              <a:t>Organize research in a structured abstract that conveys all key pieces of the research </a:t>
            </a:r>
          </a:p>
        </p:txBody>
      </p:sp>
    </p:spTree>
    <p:extLst>
      <p:ext uri="{BB962C8B-B14F-4D97-AF65-F5344CB8AC3E}">
        <p14:creationId xmlns:p14="http://schemas.microsoft.com/office/powerpoint/2010/main" val="252189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What is an abstract?</a:t>
            </a:r>
          </a:p>
          <a:p>
            <a:r>
              <a:rPr lang="en-US" dirty="0"/>
              <a:t>Components of an abstract</a:t>
            </a:r>
          </a:p>
          <a:p>
            <a:r>
              <a:rPr lang="en-US" dirty="0"/>
              <a:t>Examples: </a:t>
            </a:r>
          </a:p>
          <a:p>
            <a:pPr lvl="1"/>
            <a:r>
              <a:rPr lang="en-US" dirty="0"/>
              <a:t>not-so-great</a:t>
            </a:r>
          </a:p>
          <a:p>
            <a:pPr lvl="1"/>
            <a:r>
              <a:rPr lang="en-US" dirty="0"/>
              <a:t>great! </a:t>
            </a:r>
          </a:p>
          <a:p>
            <a:r>
              <a:rPr lang="en-US" dirty="0"/>
              <a:t>Consider your research</a:t>
            </a:r>
          </a:p>
          <a:p>
            <a:pPr lvl="1"/>
            <a:r>
              <a:rPr lang="en-US" dirty="0"/>
              <a:t>Activity: designing your abstract</a:t>
            </a:r>
          </a:p>
          <a:p>
            <a:endParaRPr lang="en-US" dirty="0"/>
          </a:p>
          <a:p>
            <a:pPr lvl="1"/>
            <a:endParaRPr lang="en-US" dirty="0"/>
          </a:p>
        </p:txBody>
      </p:sp>
    </p:spTree>
    <p:extLst>
      <p:ext uri="{BB962C8B-B14F-4D97-AF65-F5344CB8AC3E}">
        <p14:creationId xmlns:p14="http://schemas.microsoft.com/office/powerpoint/2010/main" val="153820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836140" y="1513702"/>
            <a:ext cx="10519719" cy="2743200"/>
          </a:xfrm>
        </p:spPr>
        <p:txBody>
          <a:bodyPr>
            <a:normAutofit fontScale="90000"/>
          </a:bodyPr>
          <a:lstStyle/>
          <a:p>
            <a:r>
              <a:rPr lang="en-US" dirty="0"/>
              <a:t> A research abstract is a condensed summary of the </a:t>
            </a:r>
            <a:r>
              <a:rPr lang="en-US" u="sng" dirty="0"/>
              <a:t>essential</a:t>
            </a:r>
            <a:r>
              <a:rPr lang="en-US" dirty="0"/>
              <a:t> elements of your project, with the purpose of giving a reader the “gist”.</a:t>
            </a:r>
          </a:p>
        </p:txBody>
      </p:sp>
      <p:pic>
        <p:nvPicPr>
          <p:cNvPr id="4" name="Graphic 3" descr="Research outline">
            <a:extLst>
              <a:ext uri="{FF2B5EF4-FFF2-40B4-BE49-F238E27FC236}">
                <a16:creationId xmlns:a16="http://schemas.microsoft.com/office/drawing/2014/main" id="{A8C47067-448D-4372-9FE2-8DC2B3E16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0985" y="4800599"/>
            <a:ext cx="1402151" cy="1402151"/>
          </a:xfrm>
          <a:prstGeom prst="rect">
            <a:avLst/>
          </a:prstGeom>
        </p:spPr>
      </p:pic>
      <p:pic>
        <p:nvPicPr>
          <p:cNvPr id="6" name="Graphic 5" descr="Scientist female outline">
            <a:extLst>
              <a:ext uri="{FF2B5EF4-FFF2-40B4-BE49-F238E27FC236}">
                <a16:creationId xmlns:a16="http://schemas.microsoft.com/office/drawing/2014/main" id="{6219C960-7D29-4196-82DD-E96501CA1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8690" y="4800598"/>
            <a:ext cx="1402151" cy="1402151"/>
          </a:xfrm>
          <a:prstGeom prst="rect">
            <a:avLst/>
          </a:prstGeom>
        </p:spPr>
      </p:pic>
      <p:pic>
        <p:nvPicPr>
          <p:cNvPr id="8" name="Graphic 7" descr="DNA outline">
            <a:extLst>
              <a:ext uri="{FF2B5EF4-FFF2-40B4-BE49-F238E27FC236}">
                <a16:creationId xmlns:a16="http://schemas.microsoft.com/office/drawing/2014/main" id="{AA434F45-A89C-4864-94EC-E2058D9053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96395" y="4754088"/>
            <a:ext cx="1402151" cy="1402151"/>
          </a:xfrm>
          <a:prstGeom prst="rect">
            <a:avLst/>
          </a:prstGeom>
        </p:spPr>
      </p:pic>
      <p:pic>
        <p:nvPicPr>
          <p:cNvPr id="10" name="Graphic 9" descr="Microscope outline">
            <a:extLst>
              <a:ext uri="{FF2B5EF4-FFF2-40B4-BE49-F238E27FC236}">
                <a16:creationId xmlns:a16="http://schemas.microsoft.com/office/drawing/2014/main" id="{F60F70E3-6D0C-400F-BA4B-7049D22A01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34100" y="4800600"/>
            <a:ext cx="1402151" cy="1402151"/>
          </a:xfrm>
          <a:prstGeom prst="rect">
            <a:avLst/>
          </a:prstGeom>
        </p:spPr>
      </p:pic>
      <p:pic>
        <p:nvPicPr>
          <p:cNvPr id="12" name="Graphic 11" descr="Books outline">
            <a:extLst>
              <a:ext uri="{FF2B5EF4-FFF2-40B4-BE49-F238E27FC236}">
                <a16:creationId xmlns:a16="http://schemas.microsoft.com/office/drawing/2014/main" id="{E9F81EC1-79F5-4DD7-8026-4145A84A0F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3280" y="4800600"/>
            <a:ext cx="1402151" cy="1402151"/>
          </a:xfrm>
          <a:prstGeom prst="rect">
            <a:avLst/>
          </a:prstGeom>
        </p:spPr>
      </p:pic>
    </p:spTree>
    <p:extLst>
      <p:ext uri="{BB962C8B-B14F-4D97-AF65-F5344CB8AC3E}">
        <p14:creationId xmlns:p14="http://schemas.microsoft.com/office/powerpoint/2010/main" val="110358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Why would I “spoil” my research at the top of the paper??</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Time-saving for researchers</a:t>
            </a:r>
          </a:p>
          <a:p>
            <a:r>
              <a:rPr lang="en-US" dirty="0"/>
              <a:t>Quickly determines relevance </a:t>
            </a:r>
          </a:p>
          <a:p>
            <a:r>
              <a:rPr lang="en-US" dirty="0"/>
              <a:t>Abstracts can stand alone and give a complete look at your paper</a:t>
            </a:r>
          </a:p>
          <a:p>
            <a:endParaRPr lang="en-US" dirty="0"/>
          </a:p>
          <a:p>
            <a:pPr lvl="1"/>
            <a:endParaRPr lang="en-US" dirty="0"/>
          </a:p>
        </p:txBody>
      </p:sp>
    </p:spTree>
    <p:extLst>
      <p:ext uri="{BB962C8B-B14F-4D97-AF65-F5344CB8AC3E}">
        <p14:creationId xmlns:p14="http://schemas.microsoft.com/office/powerpoint/2010/main" val="96394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p:txBody>
          <a:bodyPr/>
          <a:lstStyle/>
          <a:p>
            <a:r>
              <a:rPr lang="en-US" dirty="0"/>
              <a:t>Key Components - IMRAD</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Introduction</a:t>
            </a:r>
          </a:p>
          <a:p>
            <a:pPr lvl="1"/>
            <a:r>
              <a:rPr lang="en-US" dirty="0"/>
              <a:t>AKA: Objective/Hypothesis/Background/Aims/Context</a:t>
            </a:r>
          </a:p>
          <a:p>
            <a:r>
              <a:rPr lang="en-US" dirty="0"/>
              <a:t>Methods</a:t>
            </a:r>
          </a:p>
          <a:p>
            <a:pPr lvl="1"/>
            <a:r>
              <a:rPr lang="en-US" dirty="0"/>
              <a:t>AKA: Design/Case Presentation</a:t>
            </a:r>
          </a:p>
          <a:p>
            <a:r>
              <a:rPr lang="en-US" dirty="0"/>
              <a:t>Results</a:t>
            </a:r>
          </a:p>
          <a:p>
            <a:pPr lvl="1"/>
            <a:r>
              <a:rPr lang="en-US" dirty="0"/>
              <a:t>AKA: Findings</a:t>
            </a:r>
          </a:p>
          <a:p>
            <a:r>
              <a:rPr lang="en-US" dirty="0"/>
              <a:t>Discussion</a:t>
            </a:r>
          </a:p>
          <a:p>
            <a:pPr lvl="1"/>
            <a:r>
              <a:rPr lang="en-US" dirty="0"/>
              <a:t>AKA: Conclusions/Interpretations</a:t>
            </a:r>
          </a:p>
          <a:p>
            <a:endParaRPr lang="en-US" dirty="0"/>
          </a:p>
          <a:p>
            <a:pPr lvl="1"/>
            <a:endParaRPr lang="en-US" dirty="0"/>
          </a:p>
        </p:txBody>
      </p:sp>
    </p:spTree>
    <p:extLst>
      <p:ext uri="{BB962C8B-B14F-4D97-AF65-F5344CB8AC3E}">
        <p14:creationId xmlns:p14="http://schemas.microsoft.com/office/powerpoint/2010/main" val="155183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195392" y="418890"/>
            <a:ext cx="9862751" cy="1325563"/>
          </a:xfrm>
        </p:spPr>
        <p:txBody>
          <a:bodyPr/>
          <a:lstStyle/>
          <a:p>
            <a:r>
              <a:rPr lang="en-US" dirty="0"/>
              <a:t>Key Components - Introduction</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438150" y="1915077"/>
            <a:ext cx="10515600" cy="4351338"/>
          </a:xfrm>
        </p:spPr>
        <p:txBody>
          <a:bodyPr/>
          <a:lstStyle/>
          <a:p>
            <a:r>
              <a:rPr lang="en-US" dirty="0"/>
              <a:t>Introduction</a:t>
            </a:r>
          </a:p>
          <a:p>
            <a:pPr lvl="1"/>
            <a:r>
              <a:rPr lang="en-US" dirty="0"/>
              <a:t>AKA: Objective/Hypothesis/Background/Aims/Context</a:t>
            </a:r>
          </a:p>
          <a:p>
            <a:r>
              <a:rPr lang="en-US" dirty="0"/>
              <a:t>~ 10-20% of abstract</a:t>
            </a:r>
          </a:p>
          <a:p>
            <a:r>
              <a:rPr lang="en-US" dirty="0"/>
              <a:t>Opportunity to describe problem, rationale, history, and/or context of existing literature on topic</a:t>
            </a:r>
          </a:p>
          <a:p>
            <a:pPr marL="0" indent="0">
              <a:buNone/>
            </a:pPr>
            <a:endParaRPr lang="en-US" dirty="0"/>
          </a:p>
          <a:p>
            <a:pPr lvl="1"/>
            <a:endParaRPr lang="en-US" dirty="0"/>
          </a:p>
        </p:txBody>
      </p:sp>
      <p:pic>
        <p:nvPicPr>
          <p:cNvPr id="6" name="Graphic 5" descr="Target outline">
            <a:extLst>
              <a:ext uri="{FF2B5EF4-FFF2-40B4-BE49-F238E27FC236}">
                <a16:creationId xmlns:a16="http://schemas.microsoft.com/office/drawing/2014/main" id="{DDC4F6B3-AF85-44EA-B6F3-FCB4168831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5384" y="248266"/>
            <a:ext cx="1738184" cy="1738184"/>
          </a:xfrm>
          <a:prstGeom prst="rect">
            <a:avLst/>
          </a:prstGeom>
        </p:spPr>
      </p:pic>
    </p:spTree>
    <p:extLst>
      <p:ext uri="{BB962C8B-B14F-4D97-AF65-F5344CB8AC3E}">
        <p14:creationId xmlns:p14="http://schemas.microsoft.com/office/powerpoint/2010/main" val="1353145279"/>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ay" id="{F848DACE-3198-634D-897A-90B542F6D722}" vid="{49F25C59-DC22-9941-AD34-365BCB152A6C}"/>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ay" id="{F848DACE-3198-634D-897A-90B542F6D722}" vid="{A3187826-6A65-1A48-908D-FB42DE0F8F33}"/>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ay" id="{F848DACE-3198-634D-897A-90B542F6D722}" vid="{9E2FAF46-875E-DD4A-834A-510D03EE218E}"/>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ay" id="{F848DACE-3198-634D-897A-90B542F6D722}" vid="{A5AE8EBE-E5FD-5847-B82D-6F8219665414}"/>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8BB08CD5-6B39-164B-9014-B01BDCB2B66F}"/>
    </a:ext>
  </a:extLst>
</a:theme>
</file>

<file path=ppt/theme/theme7.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68E5DD6C-94FE-A544-91DF-0A8A01CDDC1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2B7C4BC94E5445AC5B92567BE3029B" ma:contentTypeVersion="4" ma:contentTypeDescription="Create a new document." ma:contentTypeScope="" ma:versionID="5d6c3a5799336c233264bfd9110d3ea9">
  <xsd:schema xmlns:xsd="http://www.w3.org/2001/XMLSchema" xmlns:xs="http://www.w3.org/2001/XMLSchema" xmlns:p="http://schemas.microsoft.com/office/2006/metadata/properties" xmlns:ns2="22d70409-118e-487c-90c0-16edaa740561" targetNamespace="http://schemas.microsoft.com/office/2006/metadata/properties" ma:root="true" ma:fieldsID="c8dc2ac6d4690f882000ff50832da998" ns2:_="">
    <xsd:import namespace="22d70409-118e-487c-90c0-16edaa7405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d70409-118e-487c-90c0-16edaa7405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FAF72-8AD8-4422-8D2F-8EC75B87B121}">
  <ds:schemaRefs>
    <ds:schemaRef ds:uri="http://schemas.microsoft.com/sharepoint/v3/contenttype/forms"/>
  </ds:schemaRefs>
</ds:datastoreItem>
</file>

<file path=customXml/itemProps2.xml><?xml version="1.0" encoding="utf-8"?>
<ds:datastoreItem xmlns:ds="http://schemas.openxmlformats.org/officeDocument/2006/customXml" ds:itemID="{7A5D8473-680C-4E0A-B8BB-A6F85D9824A0}">
  <ds:schemaRefs>
    <ds:schemaRef ds:uri="http://purl.org/dc/elements/1.1/"/>
    <ds:schemaRef ds:uri="http://schemas.microsoft.com/office/2006/metadata/properties"/>
    <ds:schemaRef ds:uri="http://www.w3.org/XML/1998/namespace"/>
    <ds:schemaRef ds:uri="http://purl.org/dc/terms/"/>
    <ds:schemaRef ds:uri="22d70409-118e-487c-90c0-16edaa740561"/>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9361351-163B-471E-9208-B781FCF87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d70409-118e-487c-90c0-16edaa740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ppt-template-gray</Template>
  <TotalTime>23247</TotalTime>
  <Words>1182</Words>
  <Application>Microsoft Macintosh PowerPoint</Application>
  <PresentationFormat>Widescreen</PresentationFormat>
  <Paragraphs>129</Paragraphs>
  <Slides>21</Slides>
  <Notes>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21</vt:i4>
      </vt:variant>
    </vt:vector>
  </HeadingPairs>
  <TitlesOfParts>
    <vt:vector size="35" baseType="lpstr">
      <vt:lpstr>Arial</vt:lpstr>
      <vt:lpstr>Arial Black</vt:lpstr>
      <vt:lpstr>Calibri</vt:lpstr>
      <vt:lpstr>Calibri Light</vt:lpstr>
      <vt:lpstr>Goudy Old Style</vt:lpstr>
      <vt:lpstr>Trebuchet MS</vt:lpstr>
      <vt:lpstr>Wingdings 3</vt:lpstr>
      <vt:lpstr>Title slides</vt:lpstr>
      <vt:lpstr>UTHSC content slides</vt:lpstr>
      <vt:lpstr>Section breaks</vt:lpstr>
      <vt:lpstr>1_End slides</vt:lpstr>
      <vt:lpstr>Facet</vt:lpstr>
      <vt:lpstr>1_End slides</vt:lpstr>
      <vt:lpstr>Section breaks</vt:lpstr>
      <vt:lpstr>Library Training Series sponsored by</vt:lpstr>
      <vt:lpstr>Disclosures</vt:lpstr>
      <vt:lpstr>Writing Research Abstracts</vt:lpstr>
      <vt:lpstr>Learning Objectives</vt:lpstr>
      <vt:lpstr>Agenda</vt:lpstr>
      <vt:lpstr> A research abstract is a condensed summary of the essential elements of your project, with the purpose of giving a reader the “gist”.</vt:lpstr>
      <vt:lpstr>Why would I “spoil” my research at the top of the paper??</vt:lpstr>
      <vt:lpstr>Key Components - IMRAD</vt:lpstr>
      <vt:lpstr>Key Components - Introduction</vt:lpstr>
      <vt:lpstr>Key Components - Methods</vt:lpstr>
      <vt:lpstr>Key Components - Results</vt:lpstr>
      <vt:lpstr>Key Components - Results</vt:lpstr>
      <vt:lpstr>Key Components - Discussion</vt:lpstr>
      <vt:lpstr>Key Components - Discussion</vt:lpstr>
      <vt:lpstr>Key Components - IMRAD</vt:lpstr>
      <vt:lpstr>PowerPoint Presentation</vt:lpstr>
      <vt:lpstr>Suggestions for improvement?</vt:lpstr>
      <vt:lpstr>Suggestions for improvement?</vt:lpstr>
      <vt:lpstr>What is your research topic of interest? How far are you into your research? Considering your study, begin crafting a structured abstract that would complement your manuscript or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Strahan, KayLee Scott (Kay)</dc:creator>
  <cp:lastModifiedBy>UTHSC Research</cp:lastModifiedBy>
  <cp:revision>44</cp:revision>
  <dcterms:created xsi:type="dcterms:W3CDTF">2021-08-13T18:17:31Z</dcterms:created>
  <dcterms:modified xsi:type="dcterms:W3CDTF">2021-10-20T16:15:18Z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0x0101005C2B7C4BC94E5445AC5B92567BE3029B</vt:lpwstr>
  </property>
</Properties>
</file>