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8" r:id="rId6"/>
    <p:sldId id="270" r:id="rId7"/>
    <p:sldId id="273" r:id="rId8"/>
    <p:sldId id="262" r:id="rId9"/>
    <p:sldId id="267" r:id="rId10"/>
    <p:sldId id="274" r:id="rId11"/>
    <p:sldId id="264" r:id="rId12"/>
    <p:sldId id="269" r:id="rId13"/>
    <p:sldId id="265" r:id="rId14"/>
    <p:sldId id="260" r:id="rId15"/>
    <p:sldId id="266" r:id="rId16"/>
    <p:sldId id="275" r:id="rId17"/>
    <p:sldId id="263" r:id="rId18"/>
    <p:sldId id="276" r:id="rId19"/>
    <p:sldId id="26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6143E-3F62-894B-B2C6-9B85B4C2776B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687F7-0E1A-2C46-98E2-682EBA9EC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9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687F7-0E1A-2C46-98E2-682EBA9EC8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rter.nih.gov/matchmaker" TargetMode="External"/><Relationship Id="rId2" Type="http://schemas.openxmlformats.org/officeDocument/2006/relationships/hyperlink" Target="https://reporter.nih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rt.csr.nih.gov/AR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sa.gov/grants/find-funding" TargetMode="External"/><Relationship Id="rId2" Type="http://schemas.openxmlformats.org/officeDocument/2006/relationships/hyperlink" Target="https://www.hrsa.gov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ata.hrsa.gov/" TargetMode="External"/><Relationship Id="rId5" Type="http://schemas.openxmlformats.org/officeDocument/2006/relationships/hyperlink" Target="https://public.govdelivery.com/accounts/USHHSHRSA/subscriber/new?qsp=HRSA-subscribe" TargetMode="External"/><Relationship Id="rId4" Type="http://schemas.openxmlformats.org/officeDocument/2006/relationships/hyperlink" Target="https://www.hrsa.gov/library/index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learn-grants/grant-making-agencies/department-of-defense.html" TargetMode="External"/><Relationship Id="rId2" Type="http://schemas.openxmlformats.org/officeDocument/2006/relationships/hyperlink" Target="https://cdmrp.army.mil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brap.org/eBRAP/programSubscription/Subscribe.htm" TargetMode="External"/><Relationship Id="rId4" Type="http://schemas.openxmlformats.org/officeDocument/2006/relationships/hyperlink" Target="https://cdmrp.army.mil/fundin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bout/research_areas.jsp" TargetMode="External"/><Relationship Id="rId2" Type="http://schemas.openxmlformats.org/officeDocument/2006/relationships/hyperlink" Target="https://www.nsf.gov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ervice.govdelivery.com/accounts/USNSF/subscriber/new?topic_id=USNSF_25" TargetMode="External"/><Relationship Id="rId4" Type="http://schemas.openxmlformats.org/officeDocument/2006/relationships/hyperlink" Target="https://www.nsf.gov/funding/index.js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hsc.edu/research/development/extramural-funding/funding-institutional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hsc.edu/research/development/extramural-funding/limited-submissions.php" TargetMode="External"/><Relationship Id="rId2" Type="http://schemas.openxmlformats.org/officeDocument/2006/relationships/hyperlink" Target="https://www.uthsc.edu/research/development/extramural-funding/fundops-listserv.ph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research/development/extramural-funding/limited-submissions.ph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hsc.edu/research/development/intramural-funding/cornet-awards.ph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hsc.edu/research/development/proposal-manuscript-development/grant-consulting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uthsc.edu/research/scientific-writing/ithenticate.php" TargetMode="External"/><Relationship Id="rId4" Type="http://schemas.openxmlformats.org/officeDocument/2006/relationships/hyperlink" Target="https://www.uthsc.edu/research/scientific-writing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search-grants.html" TargetMode="External"/><Relationship Id="rId2" Type="http://schemas.openxmlformats.org/officeDocument/2006/relationships/hyperlink" Target="https://www.grants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rants.gov/web/grants/applicants/apply-for-grant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learn-gran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rants.gov/web/grants/learn-grants/grant-making-agencies.html" TargetMode="External"/><Relationship Id="rId5" Type="http://schemas.openxmlformats.org/officeDocument/2006/relationships/hyperlink" Target="https://grantsgovprod.wordpress.com/" TargetMode="External"/><Relationship Id="rId4" Type="http://schemas.openxmlformats.org/officeDocument/2006/relationships/hyperlink" Target="https://www.youtube.com/channel/UCc7tRM0vKkTMpxucO7iYPz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oer.ht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listserv_dev.htm" TargetMode="External"/><Relationship Id="rId2" Type="http://schemas.openxmlformats.org/officeDocument/2006/relationships/hyperlink" Target="https://grants.nih.gov/funding/searchguide/index.html#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exus.od.nih.gov/all/category/blog/" TargetMode="External"/><Relationship Id="rId5" Type="http://schemas.openxmlformats.org/officeDocument/2006/relationships/hyperlink" Target="https://grants.nih.gov/grants/oer.htm" TargetMode="External"/><Relationship Id="rId4" Type="http://schemas.openxmlformats.org/officeDocument/2006/relationships/hyperlink" Target="https://www.nih.gov/grants-fund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2C2B-8ECD-4228-B0C2-E7DAB91A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684" y="209861"/>
            <a:ext cx="8288032" cy="1841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Principal Investigator Training </a:t>
            </a:r>
            <a:br>
              <a:rPr lang="en-US" sz="4800" dirty="0"/>
            </a:br>
            <a:r>
              <a:rPr lang="en-US" sz="2400" dirty="0"/>
              <a:t>sponsored by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FC4F27-11CE-4167-B298-36FF8CBCAB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96" y="2627586"/>
            <a:ext cx="6197600" cy="3136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42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3A9C-929C-E545-881C-B5079A4B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52" y="150852"/>
            <a:ext cx="8596668" cy="5961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NIH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32096-E76D-5A4E-96B5-5C838BAC6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152" y="746975"/>
            <a:ext cx="8801516" cy="58185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NIH </a:t>
            </a:r>
            <a:r>
              <a:rPr lang="en-US" sz="2400" b="1" i="1" dirty="0" err="1"/>
              <a:t>RePORTER</a:t>
            </a:r>
            <a:r>
              <a:rPr lang="en-US" sz="2400" b="1" i="1" dirty="0"/>
              <a:t>  </a:t>
            </a:r>
            <a:r>
              <a:rPr lang="en-US" sz="2200" dirty="0">
                <a:hlinkClick r:id="rId2"/>
              </a:rPr>
              <a:t>https://reporter.nih.gov/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electronic tool that allows users to search a database of </a:t>
            </a:r>
            <a:r>
              <a:rPr lang="en-US" sz="2000" b="1" dirty="0"/>
              <a:t>NIH</a:t>
            </a:r>
            <a:r>
              <a:rPr lang="en-US" sz="2000" dirty="0"/>
              <a:t>-funded research projects and access publications and patents resulting from </a:t>
            </a:r>
            <a:r>
              <a:rPr lang="en-US" sz="2000" b="1" dirty="0"/>
              <a:t>NIH</a:t>
            </a:r>
            <a:r>
              <a:rPr lang="en-US" sz="2000" dirty="0"/>
              <a:t> funding</a:t>
            </a: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Matchmaker tool  </a:t>
            </a:r>
            <a:r>
              <a:rPr lang="en-US" sz="2400" b="1" i="1" dirty="0"/>
              <a:t>(NIH </a:t>
            </a:r>
            <a:r>
              <a:rPr lang="en-US" sz="2400" b="1" i="1" dirty="0" err="1"/>
              <a:t>RePORTER</a:t>
            </a:r>
            <a:r>
              <a:rPr lang="en-US" sz="2400" b="1" i="1" dirty="0"/>
              <a:t> tool) </a:t>
            </a:r>
            <a:r>
              <a:rPr lang="en-US" sz="2200" dirty="0">
                <a:hlinkClick r:id="rId3"/>
              </a:rPr>
              <a:t>https://reporter.nih.gov/matchmaker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avoid poor alignment, find best Institute/Center fit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 a potential match between the abstract or specific aims of your application and ICs that have funded similar 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You also can run the same search to identify program officers who have similar applications in their portfolios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Assisted Referral Tool (ART) </a:t>
            </a:r>
            <a:r>
              <a:rPr lang="en-US" sz="2200" dirty="0">
                <a:hlinkClick r:id="rId4"/>
              </a:rPr>
              <a:t>https://art.csr.nih.gov/ART/</a:t>
            </a:r>
            <a:r>
              <a:rPr lang="en-US" sz="2200" dirty="0"/>
              <a:t> </a:t>
            </a:r>
            <a:endParaRPr lang="en-US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/>
              <a:t>Matchmaker</a:t>
            </a:r>
            <a:r>
              <a:rPr lang="en-US" dirty="0"/>
              <a:t> can suggest an appropriate IC for your application, but ART is the best way to identify the right study section for your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8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B962-8048-0D40-84F6-F92D8D6A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50851"/>
            <a:ext cx="8596668" cy="1416348"/>
          </a:xfrm>
        </p:spPr>
        <p:txBody>
          <a:bodyPr/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HRSA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C739A-4567-F743-B0D6-ED9A3BCB5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567199"/>
            <a:ext cx="8596668" cy="492375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The Health Resources and Services Administration (HRSA) </a:t>
            </a:r>
            <a:r>
              <a:rPr lang="en-US" b="1" dirty="0">
                <a:hlinkClick r:id="rId2"/>
              </a:rPr>
              <a:t>https://www.hrsa.gov/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agency of the U.S. Department of Health and Human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primary federal agency for improving health care to people who are geographically isolated, economically or medically vulnerable.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helps those in need of high-quality primary health care, people living with HIV/AIDS, pregnant women, and mothers.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supports the training of health professionals, the distribution of providers to areas where they are needed most and improvements in health care delivery.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Find Funding </a:t>
            </a:r>
            <a:r>
              <a:rPr lang="en-US" dirty="0">
                <a:hlinkClick r:id="rId3"/>
              </a:rPr>
              <a:t>https://www.hrsa.gov/grants/find-funding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Training &amp; TA Hub </a:t>
            </a:r>
            <a:r>
              <a:rPr lang="en-US" dirty="0">
                <a:hlinkClick r:id="rId4"/>
              </a:rPr>
              <a:t>https://www.hrsa.gov/library/index.html</a:t>
            </a:r>
            <a:r>
              <a:rPr lang="en-US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centralizes and extends the reach of HRSA's training and technical assistance resources.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Newsletter(updates and funding opportunities) </a:t>
            </a:r>
            <a:r>
              <a:rPr lang="en-US" dirty="0">
                <a:hlinkClick r:id="rId5"/>
              </a:rPr>
              <a:t>https://public.govdelivery.com/accounts/USHHSHRSA/subscriber/new?qsp=HRSA-subscribe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Warehouse </a:t>
            </a:r>
            <a:r>
              <a:rPr lang="en-US" dirty="0">
                <a:hlinkClick r:id="rId6"/>
              </a:rPr>
              <a:t>https://data.hrsa.gov/</a:t>
            </a:r>
            <a:r>
              <a:rPr lang="en-US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Data and maps on HRSA’s Health Care Programs</a:t>
            </a:r>
          </a:p>
        </p:txBody>
      </p:sp>
    </p:spTree>
    <p:extLst>
      <p:ext uri="{BB962C8B-B14F-4D97-AF65-F5344CB8AC3E}">
        <p14:creationId xmlns:p14="http://schemas.microsoft.com/office/powerpoint/2010/main" val="38577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8231-4F7E-2F44-9C12-D63C1F23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41003"/>
            <a:ext cx="8596668" cy="12291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DoD-CDMRP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75AD1-57E3-CF49-8232-7169C325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366" y="1470151"/>
            <a:ext cx="9028090" cy="47374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Department of Defense-Congressionally Directed Medical Research Programs (CDMRP) </a:t>
            </a:r>
            <a:r>
              <a:rPr lang="en-US" sz="2200" dirty="0">
                <a:hlinkClick r:id="rId2"/>
              </a:rPr>
              <a:t>https://cdmrp.army.mil/</a:t>
            </a:r>
            <a:r>
              <a:rPr 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Funded by congressional appropriation to foster novel approaches to biomedical research in response to the expressed needs of the American public, the military, and Congress. </a:t>
            </a:r>
            <a:endParaRPr lang="en-US" sz="2200" b="1" dirty="0">
              <a:hlinkClick r:id="rId3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The CDMRP fills research gaps by funding high impact, high risk and high gain projects that other agencies may not be willing to fund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Opportunities </a:t>
            </a:r>
            <a:r>
              <a:rPr lang="en-US" sz="2200" dirty="0">
                <a:hlinkClick r:id="rId4"/>
              </a:rPr>
              <a:t>https://cdmrp.army.mil/funding/</a:t>
            </a:r>
            <a:r>
              <a:rPr 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Subscribe to funding opportunities </a:t>
            </a:r>
            <a:r>
              <a:rPr lang="en-US" sz="2200" dirty="0">
                <a:hlinkClick r:id="rId5"/>
              </a:rPr>
              <a:t>https://ebrap.org/eBRAP/programSubscription/Subscribe.htm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332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2751-D0AA-804A-B50C-71F9C0D7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6666"/>
            <a:ext cx="8596668" cy="11398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Federal Funding Agencies</a:t>
            </a:r>
            <a:br>
              <a:rPr lang="en-US" dirty="0"/>
            </a:br>
            <a:r>
              <a:rPr lang="en-US" dirty="0"/>
              <a:t>NSF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24C0D-20E4-494C-BD84-770ED5B6E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64" y="1276540"/>
            <a:ext cx="9189268" cy="54447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National Science Foundation (NSF) </a:t>
            </a:r>
            <a:r>
              <a:rPr lang="en-US" sz="2400" b="1" dirty="0">
                <a:hlinkClick r:id="rId2"/>
              </a:rPr>
              <a:t>https://www.nsf.gov/</a:t>
            </a:r>
            <a:r>
              <a:rPr lang="en-US" sz="2400" b="1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Funds research and education in most fields of science and engineering, </a:t>
            </a:r>
            <a:r>
              <a:rPr lang="en-US" sz="2000" b="1" u="sng" dirty="0"/>
              <a:t>except for medical sciences</a:t>
            </a:r>
            <a:endParaRPr lang="en-US" sz="2200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Research areas </a:t>
            </a:r>
            <a:r>
              <a:rPr lang="en-US" sz="2000" dirty="0">
                <a:hlinkClick r:id="rId3"/>
              </a:rPr>
              <a:t>https://www.nsf.gov/about/research_areas.jsp</a:t>
            </a:r>
            <a:r>
              <a:rPr lang="en-US" sz="2000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Biological Sciences, Computer and Information Science and Engineering, Engineering, Geosciences, Mathematical and Physical Sciences, Social, Behavioral and Economic Sciences, and Education and Human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</a:t>
            </a:r>
            <a:r>
              <a:rPr lang="en-US" sz="2000" dirty="0">
                <a:hlinkClick r:id="rId4"/>
              </a:rPr>
              <a:t>https://www.nsf.gov/funding/index.jsp</a:t>
            </a:r>
            <a:r>
              <a:rPr lang="en-US" sz="2000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 funding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What has been funded (by state, institution, research area)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Preparing proposals, policy and procedures, merit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alerts </a:t>
            </a:r>
            <a:r>
              <a:rPr lang="en-US" sz="2000" dirty="0">
                <a:hlinkClick r:id="rId5"/>
              </a:rPr>
              <a:t>https://service.govdelivery.com/accounts/USNSF/subscriber/new?topic_id=USNSF_25</a:t>
            </a:r>
            <a:r>
              <a:rPr lang="en-US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2267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E7F4-9BAA-1247-A786-DDF725EE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93" y="173642"/>
            <a:ext cx="8596668" cy="115484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Funding Opportunity Resources </a:t>
            </a:r>
            <a:br>
              <a:rPr lang="en-US" dirty="0"/>
            </a:br>
            <a:r>
              <a:rPr lang="en-US" dirty="0"/>
              <a:t>UTHSC-Specific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A7D37-C566-CA4F-9632-5EC41E80F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123" y="1328484"/>
            <a:ext cx="9284137" cy="5529516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Funding Institutional (FI) </a:t>
            </a:r>
            <a:r>
              <a:rPr lang="en-US" sz="2100" dirty="0">
                <a:hlinkClick r:id="rId3"/>
              </a:rPr>
              <a:t>https://www.uthsc.edu/research/development/extramural-funding/funding-institutional.php</a:t>
            </a:r>
            <a:r>
              <a:rPr lang="en-US" sz="21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100" dirty="0"/>
              <a:t>searchable database containing data on </a:t>
            </a:r>
            <a:r>
              <a:rPr lang="en-US" sz="2100" u="sng" dirty="0"/>
              <a:t>funding opportunities, funders, and awarded grants</a:t>
            </a:r>
            <a:r>
              <a:rPr lang="en-US" sz="2100" dirty="0"/>
              <a:t>, drawn from a wide range of governmental and private sources. UTHSC faculty, students and staff can use FI to: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Search for funding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Find new sources of external grant income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Identify potential collaborators and find investigators that are securing grants in their field of interest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Survey funding trends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Set up alerts to be notified automatically of new funding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Requires UTHSC NetID</a:t>
            </a:r>
          </a:p>
        </p:txBody>
      </p:sp>
    </p:spTree>
    <p:extLst>
      <p:ext uri="{BB962C8B-B14F-4D97-AF65-F5344CB8AC3E}">
        <p14:creationId xmlns:p14="http://schemas.microsoft.com/office/powerpoint/2010/main" val="1264167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7DD6-BC6B-6D40-8E24-B91197A6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5" y="133350"/>
            <a:ext cx="8596668" cy="1350331"/>
          </a:xfrm>
        </p:spPr>
        <p:txBody>
          <a:bodyPr/>
          <a:lstStyle/>
          <a:p>
            <a:pPr algn="ctr"/>
            <a:r>
              <a:rPr lang="en-US" dirty="0"/>
              <a:t>Funding Opportunity Resources </a:t>
            </a:r>
            <a:br>
              <a:rPr lang="en-US" dirty="0"/>
            </a:br>
            <a:r>
              <a:rPr lang="en-US" dirty="0"/>
              <a:t>UTHSC-Specific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F8DE-E0B9-A74B-BF76-231B53356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608" y="1483681"/>
            <a:ext cx="9298547" cy="50201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FundOPs</a:t>
            </a:r>
            <a:r>
              <a:rPr lang="en-US" sz="2400" b="1" dirty="0"/>
              <a:t> listserv </a:t>
            </a:r>
            <a:r>
              <a:rPr lang="en-US" sz="1800" b="1" dirty="0">
                <a:hlinkClick r:id="rId2"/>
              </a:rPr>
              <a:t>https://www.uthsc.edu/research/development/extramural-funding/fundops-listserv.php</a:t>
            </a:r>
            <a:r>
              <a:rPr lang="en-US" sz="1800" b="1" dirty="0"/>
              <a:t> </a:t>
            </a:r>
            <a:r>
              <a:rPr lang="en-US" sz="18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distributes alerts for active intramural grants that are supported by the Office of Research and extramural research funding announcements as they are made available to the Office of Research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Requires UTHSC email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Limited Submissions </a:t>
            </a:r>
            <a:r>
              <a:rPr lang="en-US" sz="1800" b="1" dirty="0">
                <a:hlinkClick r:id="rId3"/>
              </a:rPr>
              <a:t>https://www.uthsc.edu/research/development/extramural-funding/limited-submissions.php</a:t>
            </a:r>
            <a:r>
              <a:rPr lang="en-US" sz="1800" b="1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Many federal agencies and foundations offer grants, awards and fellowships that limit the number of proposals that can come from one institution.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Announced by ORD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Investigators who identify a limited submission grant, award, or fellowship program should immediately contact ORD if interested in submitting a proposal. Failure to do so will preclude routing of the application through the Office of Sponsored Programs’ Cayuse SP System, and submission to the funding agency.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75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7D05-7DCE-4048-9197-86464C0E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99335"/>
            <a:ext cx="8596668" cy="121431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UTHSC-Specific Resources</a:t>
            </a:r>
            <a:br>
              <a:rPr lang="en-US" dirty="0"/>
            </a:br>
            <a:r>
              <a:rPr lang="en-US" dirty="0"/>
              <a:t>Limited Submission Procedure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0A4BA-6953-D141-BF09-C988C2375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486" y="1313646"/>
            <a:ext cx="9247031" cy="529321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Internal competition is required so UTHSC can submit its most competitive proposal.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each limited submission opportunity, an e-blast announcement is distributed to the </a:t>
            </a:r>
            <a:r>
              <a:rPr lang="en-US" i="1" dirty="0"/>
              <a:t>Researchers</a:t>
            </a:r>
            <a:r>
              <a:rPr lang="en-US" dirty="0"/>
              <a:t> and </a:t>
            </a:r>
            <a:r>
              <a:rPr lang="en-US" i="1" dirty="0" err="1"/>
              <a:t>FundOPs</a:t>
            </a:r>
            <a:r>
              <a:rPr lang="en-US" dirty="0"/>
              <a:t> listservs. The announcement provides general directions and deadlines for the submission of internal pre-proposals, along with links to the funding agency's website.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submitted pre-proposals that meet the eligibility requirements specified by the funding organization’s RFA are passed on to an internal review committee of faculty peers for evaluation.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Completed reviews are presented to the Vice Chancellor for Research, who then makes the final nomination decisions.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ORD notifies all investigators of the outcome of their submission. Individual reviews are generally available to the investigator upon request.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2" tooltip="http://www.uthsc.edu/research/development/extramural-funding/limited-submissions.php"/>
              </a:rPr>
              <a:t>http://www.uths.c.edu/research/development/extramural-funding/limited-submissions.php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FA6B-8116-8943-BF55-9B904454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6124"/>
            <a:ext cx="8596668" cy="1239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Intramural Funding Opportunities:</a:t>
            </a:r>
            <a:br>
              <a:rPr lang="en-US" dirty="0"/>
            </a:br>
            <a:r>
              <a:rPr lang="en-US" dirty="0"/>
              <a:t> Seed Grants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B0306-C9FC-1743-B0E0-AFB6C5D7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183" y="1365162"/>
            <a:ext cx="9080820" cy="536671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</a:t>
            </a:r>
            <a:r>
              <a:rPr lang="en-US" sz="2400" dirty="0"/>
              <a:t>llaborative </a:t>
            </a:r>
            <a:r>
              <a:rPr lang="en-US" sz="2400" b="1" dirty="0"/>
              <a:t>R</a:t>
            </a:r>
            <a:r>
              <a:rPr lang="en-US" sz="2400" dirty="0"/>
              <a:t>esearch </a:t>
            </a:r>
            <a:r>
              <a:rPr lang="en-US" sz="2400" b="1" dirty="0"/>
              <a:t>Net</a:t>
            </a:r>
            <a:r>
              <a:rPr lang="en-US" sz="2400" dirty="0"/>
              <a:t>work (CORNET) Awards </a:t>
            </a:r>
            <a:r>
              <a:rPr lang="en-US" sz="1800" dirty="0">
                <a:hlinkClick r:id="rId2"/>
              </a:rPr>
              <a:t>https://www.uthsc.edu/research/development/intramural-funding/cornet-awards.php</a:t>
            </a:r>
            <a:r>
              <a:rPr lang="en-US" sz="18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Provides seed money to help stimulate the formation of innovative, interdisciplinary, team-based research, which will give rise to future extramural funding.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Designed to promote new lines of research among newly created research teams in response to a specific funding opportunity announcement.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Open to faculty on all UTHSC campuses (Memphis, Knoxville, Chattanooga, and Nashville)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Funding of up to $50,000/award available to newly formed collaborative teams that must include, at minimum, one faculty member from each collaborative unit.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All proposals are peer-reviewed with final funding decisions being made by the appropriate research leadership, depending on the type of competition.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CORNET partnerships exist between researchers internally at UTHSC, across Tennessee, with various academic institutions regionally and globally, and with industry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6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5A3C-DA98-4C4D-9A5B-543F9EE8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21450"/>
            <a:ext cx="8596668" cy="12626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Intramural Funding Opportunities:</a:t>
            </a:r>
            <a:br>
              <a:rPr lang="en-US" dirty="0"/>
            </a:br>
            <a:r>
              <a:rPr lang="en-US" dirty="0"/>
              <a:t> Seed Grants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5FA62-2203-2347-8695-044F91B33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183" y="1681216"/>
            <a:ext cx="8596668" cy="48553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TN/CTSI Pilot 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Accelerate clinical and translational research through prioritizing, soliciting, reviewing, funding, and supporting the most promising investigator-initiated pilot projects.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Provides seed funding for highly innovative clinical and translational research in priority areas, such as rural health outcomes, health equity, informatics, and team science.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7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0979-1217-ED47-8AB6-3C6A0DFE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9414"/>
            <a:ext cx="8596668" cy="12346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Proposal Development Resources (UTHSC-specific)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1286C-1576-BF47-B22F-F2833A3AA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956" y="1135302"/>
            <a:ext cx="9311425" cy="557459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/>
              <a:t>Hanover Research  </a:t>
            </a:r>
            <a:r>
              <a:rPr lang="en-US" sz="1800" dirty="0">
                <a:hlinkClick r:id="rId3"/>
              </a:rPr>
              <a:t>https://www.uthsc.edu/research/development/proposal-manuscript-development/grant-consulting.php</a:t>
            </a:r>
            <a:r>
              <a:rPr lang="en-US" sz="18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grant consultant services to </a:t>
            </a:r>
            <a:r>
              <a:rPr lang="en-US" u="sng" dirty="0"/>
              <a:t>UTHSC faculty </a:t>
            </a:r>
            <a:r>
              <a:rPr lang="en-US" dirty="0"/>
              <a:t>to increase the quality and success rate of extramural research proposals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Offer grant consultations, grant review and grant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recorded webinars on many grant-seeking and proposal development topics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Office of Scientific Writing </a:t>
            </a:r>
            <a:r>
              <a:rPr lang="en-US" sz="1800" dirty="0">
                <a:hlinkClick r:id="rId4"/>
              </a:rPr>
              <a:t>https://www.uthsc.edu/research/scientific-writing/index.php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the success of extramural funding proposals and manuscripts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sharpen the language of proposals/manuscript so that the science, specific aims, and results are presented clearly, concisely and explained in a compelling manner.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supports faculty, postdocs, and students at all UTHSC campuses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iThenticate</a:t>
            </a:r>
            <a:r>
              <a:rPr lang="en-US" b="1" dirty="0"/>
              <a:t> </a:t>
            </a:r>
            <a:r>
              <a:rPr lang="en-US" sz="1800" dirty="0">
                <a:hlinkClick r:id="rId5"/>
              </a:rPr>
              <a:t>https://www.uthsc.edu/research/scientific-writing/ithenticate.php</a:t>
            </a:r>
            <a:r>
              <a:rPr lang="en-US" sz="1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plagiarism detection service offered free of charge to UTHSC faculty.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4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E254-0485-40AD-A2F5-9EA1DF36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81263"/>
            <a:ext cx="8596668" cy="737937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BBB9E-9F21-44CA-A776-5573CC625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219200"/>
            <a:ext cx="8727922" cy="5471886"/>
          </a:xfrm>
        </p:spPr>
        <p:txBody>
          <a:bodyPr>
            <a:noAutofit/>
          </a:bodyPr>
          <a:lstStyle/>
          <a:p>
            <a:r>
              <a:rPr lang="en-US" sz="1600" b="1" u="sng" dirty="0"/>
              <a:t>Successful Completion of this Nursing Professional Development Activity</a:t>
            </a:r>
            <a:r>
              <a:rPr lang="en-US" sz="1600" b="1" dirty="0"/>
              <a:t>:</a:t>
            </a:r>
            <a:r>
              <a:rPr lang="en-US" sz="1600" dirty="0"/>
              <a:t> In order to receive full contact credit(s) for this NPD activity, you must: </a:t>
            </a:r>
          </a:p>
          <a:p>
            <a:r>
              <a:rPr lang="en-US" sz="1600" dirty="0"/>
              <a:t>• Be in attendance for at least 80% of the program, and</a:t>
            </a:r>
          </a:p>
          <a:p>
            <a:r>
              <a:rPr lang="en-US" sz="1600" dirty="0"/>
              <a:t>• Complete and submit the Evaluation and Verification of Attendance at the conclusion of      the program. </a:t>
            </a:r>
          </a:p>
          <a:p>
            <a:r>
              <a:rPr lang="en-US" sz="1600" dirty="0"/>
              <a:t>Requirements for successful completion may also include participation in individual or group activities, such as discussion, exercises, practice questions, pre- / post-testing, etc. </a:t>
            </a:r>
          </a:p>
          <a:p>
            <a:r>
              <a:rPr lang="en-US" sz="1600" b="1" u="sng" dirty="0"/>
              <a:t>Conflicts of Interest</a:t>
            </a:r>
            <a:r>
              <a:rPr lang="en-US" sz="1600" u="sng" dirty="0"/>
              <a:t>:</a:t>
            </a:r>
            <a:r>
              <a:rPr lang="en-US" sz="1600" dirty="0"/>
              <a:t> A Conflict of Interest occurs when an individual has an opportunity to affect educational content about health-care products or services of a commercial interest with which she/he has a financial relationship. The planners and presenters of this NPD activity have disclosed no relevant financial relationships with any commercial interests pertaining to this activity.</a:t>
            </a:r>
          </a:p>
          <a:p>
            <a:r>
              <a:rPr lang="en-US" sz="1600" b="1" u="sng" dirty="0"/>
              <a:t>Commercial Support</a:t>
            </a:r>
            <a:r>
              <a:rPr lang="en-US" sz="1600" dirty="0"/>
              <a:t>: No    </a:t>
            </a:r>
            <a:r>
              <a:rPr lang="en-US" sz="1600" b="1" u="sng" dirty="0"/>
              <a:t>Noncommercial Sponsor Support</a:t>
            </a:r>
            <a:r>
              <a:rPr lang="en-US" sz="1600" dirty="0"/>
              <a:t>: No</a:t>
            </a:r>
          </a:p>
          <a:p>
            <a:r>
              <a:rPr lang="en-US" sz="1600" b="1" u="sng" dirty="0"/>
              <a:t>Off-label Product Use</a:t>
            </a:r>
            <a:r>
              <a:rPr lang="en-US" sz="1600" dirty="0"/>
              <a:t>: This NPD activity does not include any unannounced information about off-label use of a product for a purpose other than that for which it was approved by the Food and Drug Administration (FDA).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3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64F4-C04E-614F-85FA-61096EA0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417261"/>
            <a:ext cx="8596668" cy="1826581"/>
          </a:xfrm>
        </p:spPr>
        <p:txBody>
          <a:bodyPr/>
          <a:lstStyle/>
          <a:p>
            <a:pPr algn="ctr"/>
            <a:r>
              <a:rPr lang="en-US" dirty="0"/>
              <a:t>Finding Funding and Research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264F4-9D7F-6244-A365-9C7306A5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614158"/>
            <a:ext cx="8596668" cy="1491242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Lisa Youngentob, Director-Research Development</a:t>
            </a:r>
          </a:p>
          <a:p>
            <a:pPr algn="ctr"/>
            <a:r>
              <a:rPr lang="en-US" b="1" dirty="0"/>
              <a:t>Office of Research</a:t>
            </a:r>
          </a:p>
          <a:p>
            <a:pPr algn="ctr"/>
            <a:r>
              <a:rPr lang="en-US" b="1" dirty="0"/>
              <a:t>University of Tennessee Health Science Center</a:t>
            </a:r>
          </a:p>
        </p:txBody>
      </p:sp>
    </p:spTree>
    <p:extLst>
      <p:ext uri="{BB962C8B-B14F-4D97-AF65-F5344CB8AC3E}">
        <p14:creationId xmlns:p14="http://schemas.microsoft.com/office/powerpoint/2010/main" val="106795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D0D-E819-8E4B-BBCC-79EB8307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16086"/>
            <a:ext cx="8596668" cy="860400"/>
          </a:xfrm>
        </p:spPr>
        <p:txBody>
          <a:bodyPr/>
          <a:lstStyle/>
          <a:p>
            <a:pPr algn="ctr"/>
            <a:r>
              <a:rPr lang="en-US" dirty="0"/>
              <a:t>What will be covered?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C644B-7303-CB4C-9A3F-6CE53BC3F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172817"/>
            <a:ext cx="8596668" cy="52151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Description of a variety of federal funding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Tools for finding funding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Resources available to UTHSC investigators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UTHSC Limited Submission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Proposal development services available to UTHSC investigators</a:t>
            </a:r>
          </a:p>
        </p:txBody>
      </p:sp>
    </p:spTree>
    <p:extLst>
      <p:ext uri="{BB962C8B-B14F-4D97-AF65-F5344CB8AC3E}">
        <p14:creationId xmlns:p14="http://schemas.microsoft.com/office/powerpoint/2010/main" val="264150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E0A03-35C4-2E4B-97B4-A1D4F82B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07758"/>
            <a:ext cx="8596668" cy="745280"/>
          </a:xfrm>
        </p:spPr>
        <p:txBody>
          <a:bodyPr/>
          <a:lstStyle/>
          <a:p>
            <a:pPr algn="ctr"/>
            <a:r>
              <a:rPr lang="en-US" dirty="0"/>
              <a:t>Types of Funding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53DC9-A064-E241-8C29-2AF71AA7C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761" y="953038"/>
            <a:ext cx="8950816" cy="521594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Federal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UTHSC Office of Research Development (ORD - Lisa Youngentob)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Foundation and Corporate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University of Tennessee Foundation, Inc (UTFI - Greg Harris)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ORD crosses over to Foundation and Corporate Funding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Limited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 funding announcements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these case ORD and UTFI work in tandem</a:t>
            </a:r>
          </a:p>
        </p:txBody>
      </p:sp>
    </p:spTree>
    <p:extLst>
      <p:ext uri="{BB962C8B-B14F-4D97-AF65-F5344CB8AC3E}">
        <p14:creationId xmlns:p14="http://schemas.microsoft.com/office/powerpoint/2010/main" val="396451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47F8-A51B-8547-9E4C-995A37C6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26721"/>
            <a:ext cx="8596668" cy="1717989"/>
          </a:xfrm>
        </p:spPr>
        <p:txBody>
          <a:bodyPr/>
          <a:lstStyle/>
          <a:p>
            <a:pPr algn="ctr"/>
            <a:r>
              <a:rPr lang="en-US" dirty="0"/>
              <a:t>Federal Funding Resources</a:t>
            </a:r>
            <a:br>
              <a:rPr lang="en-US" dirty="0"/>
            </a:br>
            <a:r>
              <a:rPr lang="en-US" sz="3600" dirty="0" err="1"/>
              <a:t>Grants.gov</a:t>
            </a:r>
            <a:br>
              <a:rPr lang="en-US" dirty="0"/>
            </a:br>
            <a:r>
              <a:rPr lang="en-US" sz="2800" dirty="0">
                <a:hlinkClick r:id="rId2"/>
              </a:rPr>
              <a:t>https://www.grants.gov/</a:t>
            </a:r>
            <a:r>
              <a:rPr lang="en-US" sz="28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F27C4-3CF8-7D4A-B328-289F58F5A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547" y="2060620"/>
            <a:ext cx="8596668" cy="457065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Website for federal agencies to post funding opportunities- “one-stop-shopping”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Centralizes more than 1,000 different grant programs across federal grant-making agencies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Search for funding opportunities </a:t>
            </a:r>
            <a:r>
              <a:rPr lang="en-US" sz="2200" dirty="0">
                <a:hlinkClick r:id="rId3"/>
              </a:rPr>
              <a:t>https://www.grants.gov/web/grants/search-grants.html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to apply for grants </a:t>
            </a:r>
            <a:r>
              <a:rPr lang="en-US" sz="2200" dirty="0">
                <a:hlinkClick r:id="rId4"/>
              </a:rPr>
              <a:t>https://www.grants.gov/web/grants/applicants/apply-for-grants.html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33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34DB1-918A-544F-806B-ABFC2637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36" y="189488"/>
            <a:ext cx="8596668" cy="6669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Grants.gov</a:t>
            </a:r>
            <a:r>
              <a:rPr lang="en-US" dirty="0"/>
              <a:t>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7AAA3-2790-8F49-B8D7-3F8FE9A03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636" y="856446"/>
            <a:ext cx="8853031" cy="53898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Grants Learning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gateway to the federal grants world (Grants 101, policies, eligibility, etc.)</a:t>
            </a: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https://www.grants.gov/web/grants/learn-grants.html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Training and informational videos on YouTube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4"/>
              </a:rPr>
              <a:t>https://www.youtube.com/channel/UCc7tRM0vKkTMpxucO7iYPzQ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Community Blog - </a:t>
            </a:r>
            <a:r>
              <a:rPr lang="en-US" sz="1800" dirty="0"/>
              <a:t>features content and resources that equip the federal grant community with the tools they need to do their jobs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Posts, Events &amp; Training calendar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https://grantsgovprod.wordpress.com/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Mobile App, Twitter, email alerts for new blog posts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List of federal grant-making agencies </a:t>
            </a:r>
            <a:r>
              <a:rPr lang="en-US" sz="1800" dirty="0">
                <a:hlinkClick r:id="rId6"/>
              </a:rPr>
              <a:t>https://www.grants.gov/web/grants/learn-grants/grant-making-agencies.html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1F25-68E5-5847-BA5D-7B4CDB42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21" y="272978"/>
            <a:ext cx="8596668" cy="1401276"/>
          </a:xfrm>
        </p:spPr>
        <p:txBody>
          <a:bodyPr/>
          <a:lstStyle/>
          <a:p>
            <a:pPr algn="ctr"/>
            <a:r>
              <a:rPr lang="en-US" dirty="0"/>
              <a:t>Federal Funding Agencies:</a:t>
            </a:r>
            <a:br>
              <a:rPr lang="en-US" dirty="0"/>
            </a:br>
            <a:r>
              <a:rPr lang="en-US" dirty="0"/>
              <a:t>NIH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FD50A-6C97-C94F-9BFF-E03348673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721" y="2009104"/>
            <a:ext cx="8596668" cy="4095482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b="1" dirty="0"/>
              <a:t>National Institutes of Health (NIH) </a:t>
            </a:r>
            <a:r>
              <a:rPr lang="en-US" sz="4000" dirty="0">
                <a:hlinkClick r:id="rId2"/>
              </a:rPr>
              <a:t>https://grants.nih.gov/grants/oer.htm</a:t>
            </a:r>
            <a:r>
              <a:rPr lang="en-US" sz="4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900" dirty="0"/>
              <a:t>Part of the U.S. Department of Health and Human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Nation’s primary medical research agency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Funds biomedical and health research that improves health and save lives</a:t>
            </a:r>
            <a:r>
              <a:rPr lang="en-US" sz="5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100" dirty="0"/>
              <a:t>Offers funding for many types of grants, contracts, and loan repayment programs </a:t>
            </a:r>
          </a:p>
        </p:txBody>
      </p:sp>
    </p:spTree>
    <p:extLst>
      <p:ext uri="{BB962C8B-B14F-4D97-AF65-F5344CB8AC3E}">
        <p14:creationId xmlns:p14="http://schemas.microsoft.com/office/powerpoint/2010/main" val="96822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2910-C14F-A74D-A6F5-5BDB1844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13" y="136703"/>
            <a:ext cx="8596668" cy="659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NIH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1A417-63E0-D548-AC7F-19AA58720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589" y="795803"/>
            <a:ext cx="9841116" cy="529704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i="1" dirty="0"/>
              <a:t>NIH Guide for Grants and Contracts</a:t>
            </a:r>
            <a:endParaRPr lang="en-US" sz="26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NIH publication used to announce notices of grant policies, guidelines and </a:t>
            </a:r>
            <a:r>
              <a:rPr lang="en-US" sz="2000" b="1" dirty="0"/>
              <a:t>funding opportunity announcements (FOAs). A</a:t>
            </a:r>
            <a:r>
              <a:rPr lang="en-US" sz="2000" dirty="0"/>
              <a:t>ll federal agencies use FOAs to announce available grants.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Find funding opportunities </a:t>
            </a:r>
            <a:r>
              <a:rPr lang="en-US" sz="2000" dirty="0">
                <a:hlinkClick r:id="rId2"/>
              </a:rPr>
              <a:t>https://grants.nih.gov/funding/searchguide/index.html#/</a:t>
            </a:r>
            <a:r>
              <a:rPr lang="en-US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Subscribe </a:t>
            </a:r>
            <a:r>
              <a:rPr lang="en-US" sz="2000" dirty="0">
                <a:hlinkClick r:id="rId3"/>
              </a:rPr>
              <a:t>https://grants.nih.gov/grants/guide/listserv_dev.htm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/>
              <a:t>Grants and Funding  </a:t>
            </a:r>
            <a:r>
              <a:rPr lang="en-US" dirty="0">
                <a:hlinkClick r:id="rId4"/>
              </a:rPr>
              <a:t>https://www.nih.gov/grants-funding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Information on NIH funding, grant programs, how the grants process works, and how to apply.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About Grants </a:t>
            </a:r>
            <a:r>
              <a:rPr lang="en-US" sz="2000" dirty="0"/>
              <a:t>-navigate the NIH process </a:t>
            </a:r>
            <a:r>
              <a:rPr lang="en-US" sz="1900" dirty="0">
                <a:hlinkClick r:id="rId5"/>
              </a:rPr>
              <a:t>https://grants.nih.gov/grants/oer.htm</a:t>
            </a:r>
            <a:r>
              <a:rPr lang="en-US" sz="19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Grants News/Blog (</a:t>
            </a:r>
            <a:r>
              <a:rPr lang="en-US" sz="2000" i="1" dirty="0"/>
              <a:t>Open Mike </a:t>
            </a:r>
            <a:r>
              <a:rPr lang="en-US" sz="2000" i="1" dirty="0">
                <a:hlinkClick r:id="rId6"/>
              </a:rPr>
              <a:t>https://nexus.od.nih.gov/all/category/blog/</a:t>
            </a:r>
            <a:r>
              <a:rPr lang="en-US" sz="2000" i="1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Policy and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64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2132</Words>
  <Application>Microsoft Macintosh PowerPoint</Application>
  <PresentationFormat>Widescreen</PresentationFormat>
  <Paragraphs>151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Principal Investigator Training  sponsored by</vt:lpstr>
      <vt:lpstr>Disclosures</vt:lpstr>
      <vt:lpstr>Finding Funding and Research Opportunities</vt:lpstr>
      <vt:lpstr>What will be covered?</vt:lpstr>
      <vt:lpstr>Types of Funding Opportunities</vt:lpstr>
      <vt:lpstr>Federal Funding Resources Grants.gov https://www.grants.gov/ </vt:lpstr>
      <vt:lpstr>Grants.gov (cont.)</vt:lpstr>
      <vt:lpstr>Federal Funding Agencies: NIH</vt:lpstr>
      <vt:lpstr>NIH Resources</vt:lpstr>
      <vt:lpstr>NIH Resources</vt:lpstr>
      <vt:lpstr>Federal Funding Agencies HRSA</vt:lpstr>
      <vt:lpstr>Federal Funding Agencies DoD-CDMRP</vt:lpstr>
      <vt:lpstr>Federal Funding Agencies NSF</vt:lpstr>
      <vt:lpstr>Funding Opportunity Resources  UTHSC-Specific Resources</vt:lpstr>
      <vt:lpstr>Funding Opportunity Resources  UTHSC-Specific Resources</vt:lpstr>
      <vt:lpstr> UTHSC-Specific Resources Limited Submission Procedure</vt:lpstr>
      <vt:lpstr>Intramural Funding Opportunities:  Seed Grants</vt:lpstr>
      <vt:lpstr>Intramural Funding Opportunities:  Seed Grants</vt:lpstr>
      <vt:lpstr>Proposal Development Resources (UTHSC-specific)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101</dc:title>
  <dc:creator>Lynn, Margaret M</dc:creator>
  <cp:lastModifiedBy>UTHSC Research</cp:lastModifiedBy>
  <cp:revision>135</cp:revision>
  <dcterms:created xsi:type="dcterms:W3CDTF">2020-05-13T14:27:30Z</dcterms:created>
  <dcterms:modified xsi:type="dcterms:W3CDTF">2021-07-13T19:28:36Z</dcterms:modified>
</cp:coreProperties>
</file>