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98" r:id="rId4"/>
    <p:sldId id="258" r:id="rId5"/>
    <p:sldId id="295" r:id="rId6"/>
    <p:sldId id="259" r:id="rId7"/>
    <p:sldId id="260" r:id="rId8"/>
    <p:sldId id="294" r:id="rId9"/>
    <p:sldId id="287" r:id="rId10"/>
    <p:sldId id="296" r:id="rId11"/>
    <p:sldId id="297" r:id="rId12"/>
    <p:sldId id="290" r:id="rId13"/>
    <p:sldId id="292" r:id="rId14"/>
    <p:sldId id="26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Trebuchet MS" panose="020B0703020202090204" pitchFamily="34" charset="0"/>
      <p:regular r:id="rId21"/>
      <p:bold r:id="rId22"/>
      <p:italic r:id="rId23"/>
    </p:embeddedFont>
    <p:embeddedFont>
      <p:font typeface="Wingdings 3" pitchFamily="2" charset="2"/>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87007" autoAdjust="0"/>
  </p:normalViewPr>
  <p:slideViewPr>
    <p:cSldViewPr snapToGrid="0">
      <p:cViewPr varScale="1">
        <p:scale>
          <a:sx n="110" d="100"/>
          <a:sy n="110" d="100"/>
        </p:scale>
        <p:origin x="896" y="184"/>
      </p:cViewPr>
      <p:guideLst/>
    </p:cSldViewPr>
  </p:slideViewPr>
  <p:outlineViewPr>
    <p:cViewPr>
      <p:scale>
        <a:sx n="33" d="100"/>
        <a:sy n="33" d="100"/>
      </p:scale>
      <p:origin x="0" y="-34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9EBA7-63E8-4FF3-A5C4-D7310ED27FC3}" type="datetimeFigureOut">
              <a:rPr lang="en-US" smtClean="0"/>
              <a:t>7/13/21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D5E11-9918-4E76-B972-7809CAC7CE71}" type="slidenum">
              <a:rPr lang="en-US" smtClean="0"/>
              <a:t>‹#›</a:t>
            </a:fld>
            <a:endParaRPr lang="en-US"/>
          </a:p>
        </p:txBody>
      </p:sp>
    </p:spTree>
    <p:extLst>
      <p:ext uri="{BB962C8B-B14F-4D97-AF65-F5344CB8AC3E}">
        <p14:creationId xmlns:p14="http://schemas.microsoft.com/office/powerpoint/2010/main" val="365259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 conflict of interest to declare</a:t>
            </a:r>
          </a:p>
        </p:txBody>
      </p:sp>
      <p:sp>
        <p:nvSpPr>
          <p:cNvPr id="4" name="Slide Number Placeholder 3"/>
          <p:cNvSpPr>
            <a:spLocks noGrp="1"/>
          </p:cNvSpPr>
          <p:nvPr>
            <p:ph type="sldNum" sz="quarter" idx="5"/>
          </p:nvPr>
        </p:nvSpPr>
        <p:spPr/>
        <p:txBody>
          <a:bodyPr/>
          <a:lstStyle/>
          <a:p>
            <a:fld id="{B41D5E11-9918-4E76-B972-7809CAC7CE71}" type="slidenum">
              <a:rPr lang="en-US" smtClean="0"/>
              <a:t>2</a:t>
            </a:fld>
            <a:endParaRPr lang="en-US"/>
          </a:p>
        </p:txBody>
      </p:sp>
    </p:spTree>
    <p:extLst>
      <p:ext uri="{BB962C8B-B14F-4D97-AF65-F5344CB8AC3E}">
        <p14:creationId xmlns:p14="http://schemas.microsoft.com/office/powerpoint/2010/main" val="257059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'Piping' feature in REDCap allows you to inject previously collected data into text on a data collection form or survey, thus providing greater precision and control over question wording.</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REDCap Field Notation, variable names always point to data fields in the project. However, another type of entity exists called 'Smart Variables' that allow you to reference information other than data fields. Smart Variables are context-aware and thus adapt to many different situations in which they can know who the current user is, what event is currently being viewed, whether or not an instrument is being viewed as a survey or data entry form, etc. In this way, Smart Variables are dynamic (and thus 'smart') because they adapt to the current context in which they are used.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'Field Embedding' feature in REDCap is the ultimate way to customize your surveys and data collection instruments to make them look exactly how you want.</a:t>
            </a:r>
            <a:endParaRPr lang="en-US" dirty="0"/>
          </a:p>
        </p:txBody>
      </p:sp>
      <p:sp>
        <p:nvSpPr>
          <p:cNvPr id="4" name="Slide Number Placeholder 3"/>
          <p:cNvSpPr>
            <a:spLocks noGrp="1"/>
          </p:cNvSpPr>
          <p:nvPr>
            <p:ph type="sldNum" sz="quarter" idx="5"/>
          </p:nvPr>
        </p:nvSpPr>
        <p:spPr/>
        <p:txBody>
          <a:bodyPr/>
          <a:lstStyle/>
          <a:p>
            <a:fld id="{B41D5E11-9918-4E76-B972-7809CAC7CE71}" type="slidenum">
              <a:rPr lang="en-US" smtClean="0"/>
              <a:t>7</a:t>
            </a:fld>
            <a:endParaRPr lang="en-US"/>
          </a:p>
        </p:txBody>
      </p:sp>
    </p:spTree>
    <p:extLst>
      <p:ext uri="{BB962C8B-B14F-4D97-AF65-F5344CB8AC3E}">
        <p14:creationId xmlns:p14="http://schemas.microsoft.com/office/powerpoint/2010/main" val="351733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7/13/21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edcap.uthsc.edu/redcap/index.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roject-redcap.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thsc.edu/cbmi/services/redcap.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roject-redca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420684" y="209861"/>
            <a:ext cx="8288032" cy="1841008"/>
          </a:xfrm>
        </p:spPr>
        <p:txBody>
          <a:bodyPr>
            <a:normAutofit/>
          </a:bodyPr>
          <a:lstStyle/>
          <a:p>
            <a:pPr algn="ctr"/>
            <a:r>
              <a:rPr lang="en-US" sz="4800" dirty="0"/>
              <a:t>PI </a:t>
            </a:r>
            <a:r>
              <a:rPr lang="en-US" sz="4800"/>
              <a:t>Research Training</a:t>
            </a:r>
            <a:br>
              <a:rPr lang="en-US" sz="4800" dirty="0"/>
            </a:br>
            <a:r>
              <a:rPr lang="en-US" sz="2400" dirty="0"/>
              <a:t>sponsored by</a:t>
            </a:r>
          </a:p>
        </p:txBody>
      </p:sp>
      <p:pic>
        <p:nvPicPr>
          <p:cNvPr id="4" name="Picture 3">
            <a:extLst>
              <a:ext uri="{FF2B5EF4-FFF2-40B4-BE49-F238E27FC236}">
                <a16:creationId xmlns:a16="http://schemas.microsoft.com/office/drawing/2014/main" id="{BEFC4F27-11CE-4167-B298-36FF8CBCAB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190" y="2523280"/>
            <a:ext cx="6197600" cy="3113875"/>
          </a:xfrm>
          <a:prstGeom prst="rect">
            <a:avLst/>
          </a:prstGeom>
          <a:noFill/>
          <a:ln>
            <a:noFill/>
          </a:ln>
        </p:spPr>
      </p:pic>
    </p:spTree>
    <p:extLst>
      <p:ext uri="{BB962C8B-B14F-4D97-AF65-F5344CB8AC3E}">
        <p14:creationId xmlns:p14="http://schemas.microsoft.com/office/powerpoint/2010/main" val="107742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45EA-67D8-4C1C-B48E-67835DC374B8}"/>
              </a:ext>
            </a:extLst>
          </p:cNvPr>
          <p:cNvSpPr>
            <a:spLocks noGrp="1"/>
          </p:cNvSpPr>
          <p:nvPr>
            <p:ph type="title"/>
          </p:nvPr>
        </p:nvSpPr>
        <p:spPr/>
        <p:txBody>
          <a:bodyPr/>
          <a:lstStyle/>
          <a:p>
            <a:r>
              <a:rPr lang="en-US" dirty="0"/>
              <a:t>Reporting &amp; Exporting Data</a:t>
            </a:r>
          </a:p>
        </p:txBody>
      </p:sp>
      <p:sp>
        <p:nvSpPr>
          <p:cNvPr id="3" name="Content Placeholder 2">
            <a:extLst>
              <a:ext uri="{FF2B5EF4-FFF2-40B4-BE49-F238E27FC236}">
                <a16:creationId xmlns:a16="http://schemas.microsoft.com/office/drawing/2014/main" id="{83F3E913-AA6D-4536-9853-BE4868767405}"/>
              </a:ext>
            </a:extLst>
          </p:cNvPr>
          <p:cNvSpPr>
            <a:spLocks noGrp="1"/>
          </p:cNvSpPr>
          <p:nvPr>
            <p:ph idx="1"/>
          </p:nvPr>
        </p:nvSpPr>
        <p:spPr>
          <a:xfrm>
            <a:off x="677334" y="1708054"/>
            <a:ext cx="8596668" cy="3880773"/>
          </a:xfrm>
        </p:spPr>
        <p:txBody>
          <a:bodyPr/>
          <a:lstStyle/>
          <a:p>
            <a:r>
              <a:rPr lang="en-US" dirty="0"/>
              <a:t>Exports to most common statistical packages</a:t>
            </a:r>
          </a:p>
          <a:p>
            <a:endParaRPr lang="en-US" dirty="0"/>
          </a:p>
          <a:p>
            <a:endParaRPr lang="en-US" dirty="0"/>
          </a:p>
          <a:p>
            <a:r>
              <a:rPr lang="en-US" dirty="0"/>
              <a:t>De-identification Options</a:t>
            </a:r>
          </a:p>
          <a:p>
            <a:pPr lvl="1"/>
            <a:r>
              <a:rPr lang="en-US" dirty="0"/>
              <a:t>Automatic removal of pre-specified identifiers</a:t>
            </a:r>
          </a:p>
          <a:p>
            <a:pPr lvl="1"/>
            <a:r>
              <a:rPr lang="en-US" dirty="0"/>
              <a:t>Date Shifting</a:t>
            </a:r>
          </a:p>
          <a:p>
            <a:pPr lvl="1"/>
            <a:r>
              <a:rPr lang="en-US" dirty="0"/>
              <a:t>Automatic removal of text and note fields</a:t>
            </a:r>
          </a:p>
          <a:p>
            <a:r>
              <a:rPr lang="en-US" dirty="0"/>
              <a:t>Develop quick reports for quality control</a:t>
            </a:r>
          </a:p>
          <a:p>
            <a:r>
              <a:rPr lang="en-US" dirty="0"/>
              <a:t>Audit logs</a:t>
            </a:r>
          </a:p>
          <a:p>
            <a:endParaRPr lang="en-US" dirty="0"/>
          </a:p>
          <a:p>
            <a:endParaRPr lang="en-US" dirty="0"/>
          </a:p>
        </p:txBody>
      </p:sp>
      <p:pic>
        <p:nvPicPr>
          <p:cNvPr id="5" name="Picture 4" descr="statalogo_small.png">
            <a:extLst>
              <a:ext uri="{FF2B5EF4-FFF2-40B4-BE49-F238E27FC236}">
                <a16:creationId xmlns:a16="http://schemas.microsoft.com/office/drawing/2014/main" id="{FF754FBD-6E74-474E-AB51-6C3330EEA3FB}"/>
              </a:ext>
            </a:extLst>
          </p:cNvPr>
          <p:cNvPicPr>
            <a:picLocks noChangeAspect="1"/>
          </p:cNvPicPr>
          <p:nvPr/>
        </p:nvPicPr>
        <p:blipFill>
          <a:blip r:embed="rId2" cstate="print"/>
          <a:stretch>
            <a:fillRect/>
          </a:stretch>
        </p:blipFill>
        <p:spPr>
          <a:xfrm>
            <a:off x="1350637" y="2192744"/>
            <a:ext cx="856860" cy="685489"/>
          </a:xfrm>
          <a:prstGeom prst="rect">
            <a:avLst/>
          </a:prstGeom>
        </p:spPr>
      </p:pic>
      <p:pic>
        <p:nvPicPr>
          <p:cNvPr id="6" name="Content Placeholder 5" descr="rlogo_small.png">
            <a:extLst>
              <a:ext uri="{FF2B5EF4-FFF2-40B4-BE49-F238E27FC236}">
                <a16:creationId xmlns:a16="http://schemas.microsoft.com/office/drawing/2014/main" id="{7E6D49A1-1475-48D2-A06B-ACF60A6684F1}"/>
              </a:ext>
            </a:extLst>
          </p:cNvPr>
          <p:cNvPicPr>
            <a:picLocks noChangeAspect="1"/>
          </p:cNvPicPr>
          <p:nvPr/>
        </p:nvPicPr>
        <p:blipFill>
          <a:blip r:embed="rId3" cstate="print"/>
          <a:stretch>
            <a:fillRect/>
          </a:stretch>
        </p:blipFill>
        <p:spPr>
          <a:xfrm>
            <a:off x="2440152" y="2154106"/>
            <a:ext cx="724127" cy="724127"/>
          </a:xfrm>
          <a:prstGeom prst="rect">
            <a:avLst/>
          </a:prstGeom>
        </p:spPr>
      </p:pic>
      <p:pic>
        <p:nvPicPr>
          <p:cNvPr id="7" name="Picture 6" descr="excelicon.gif">
            <a:extLst>
              <a:ext uri="{FF2B5EF4-FFF2-40B4-BE49-F238E27FC236}">
                <a16:creationId xmlns:a16="http://schemas.microsoft.com/office/drawing/2014/main" id="{574C689C-65F9-4B5B-96B8-AC5988D2D3FC}"/>
              </a:ext>
            </a:extLst>
          </p:cNvPr>
          <p:cNvPicPr>
            <a:picLocks noChangeAspect="1"/>
          </p:cNvPicPr>
          <p:nvPr/>
        </p:nvPicPr>
        <p:blipFill>
          <a:blip r:embed="rId4" cstate="print"/>
          <a:stretch>
            <a:fillRect/>
          </a:stretch>
        </p:blipFill>
        <p:spPr>
          <a:xfrm>
            <a:off x="3444225" y="2217131"/>
            <a:ext cx="673506" cy="673506"/>
          </a:xfrm>
          <a:prstGeom prst="rect">
            <a:avLst/>
          </a:prstGeom>
        </p:spPr>
      </p:pic>
      <p:pic>
        <p:nvPicPr>
          <p:cNvPr id="8" name="Picture 7" descr="spsslogo_small.png">
            <a:extLst>
              <a:ext uri="{FF2B5EF4-FFF2-40B4-BE49-F238E27FC236}">
                <a16:creationId xmlns:a16="http://schemas.microsoft.com/office/drawing/2014/main" id="{61F299C0-6161-4CC1-AE5E-086F6487A0EF}"/>
              </a:ext>
            </a:extLst>
          </p:cNvPr>
          <p:cNvPicPr>
            <a:picLocks noChangeAspect="1"/>
          </p:cNvPicPr>
          <p:nvPr/>
        </p:nvPicPr>
        <p:blipFill>
          <a:blip r:embed="rId5" cstate="print"/>
          <a:stretch>
            <a:fillRect/>
          </a:stretch>
        </p:blipFill>
        <p:spPr>
          <a:xfrm>
            <a:off x="4367897" y="2232242"/>
            <a:ext cx="606491" cy="606491"/>
          </a:xfrm>
          <a:prstGeom prst="rect">
            <a:avLst/>
          </a:prstGeom>
        </p:spPr>
      </p:pic>
      <p:pic>
        <p:nvPicPr>
          <p:cNvPr id="9" name="Picture 8" descr="saslogo_small.png">
            <a:extLst>
              <a:ext uri="{FF2B5EF4-FFF2-40B4-BE49-F238E27FC236}">
                <a16:creationId xmlns:a16="http://schemas.microsoft.com/office/drawing/2014/main" id="{6F17B138-538E-4AEC-A0A3-08455D631B3D}"/>
              </a:ext>
            </a:extLst>
          </p:cNvPr>
          <p:cNvPicPr>
            <a:picLocks noChangeAspect="1"/>
          </p:cNvPicPr>
          <p:nvPr/>
        </p:nvPicPr>
        <p:blipFill>
          <a:blip r:embed="rId6" cstate="print"/>
          <a:stretch>
            <a:fillRect/>
          </a:stretch>
        </p:blipFill>
        <p:spPr>
          <a:xfrm>
            <a:off x="5245658" y="2214000"/>
            <a:ext cx="780916" cy="624733"/>
          </a:xfrm>
          <a:prstGeom prst="rect">
            <a:avLst/>
          </a:prstGeom>
        </p:spPr>
      </p:pic>
      <p:pic>
        <p:nvPicPr>
          <p:cNvPr id="10" name="Picture 9">
            <a:extLst>
              <a:ext uri="{FF2B5EF4-FFF2-40B4-BE49-F238E27FC236}">
                <a16:creationId xmlns:a16="http://schemas.microsoft.com/office/drawing/2014/main" id="{0FC46B71-7292-4039-8327-416741CFE682}"/>
              </a:ext>
            </a:extLst>
          </p:cNvPr>
          <p:cNvPicPr>
            <a:picLocks noChangeAspect="1"/>
          </p:cNvPicPr>
          <p:nvPr/>
        </p:nvPicPr>
        <p:blipFill>
          <a:blip r:embed="rId7"/>
          <a:stretch>
            <a:fillRect/>
          </a:stretch>
        </p:blipFill>
        <p:spPr>
          <a:xfrm>
            <a:off x="6236039" y="2214000"/>
            <a:ext cx="724126" cy="738052"/>
          </a:xfrm>
          <a:prstGeom prst="rect">
            <a:avLst/>
          </a:prstGeom>
        </p:spPr>
      </p:pic>
    </p:spTree>
    <p:extLst>
      <p:ext uri="{BB962C8B-B14F-4D97-AF65-F5344CB8AC3E}">
        <p14:creationId xmlns:p14="http://schemas.microsoft.com/office/powerpoint/2010/main" val="171776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5BCC-8DB0-46AE-9ECF-7E19CE45966E}"/>
              </a:ext>
            </a:extLst>
          </p:cNvPr>
          <p:cNvSpPr>
            <a:spLocks noGrp="1"/>
          </p:cNvSpPr>
          <p:nvPr>
            <p:ph type="title"/>
          </p:nvPr>
        </p:nvSpPr>
        <p:spPr/>
        <p:txBody>
          <a:bodyPr/>
          <a:lstStyle/>
          <a:p>
            <a:r>
              <a:rPr lang="en-US" dirty="0"/>
              <a:t>REDCap Demo</a:t>
            </a:r>
          </a:p>
        </p:txBody>
      </p:sp>
      <p:sp>
        <p:nvSpPr>
          <p:cNvPr id="3" name="Content Placeholder 2">
            <a:extLst>
              <a:ext uri="{FF2B5EF4-FFF2-40B4-BE49-F238E27FC236}">
                <a16:creationId xmlns:a16="http://schemas.microsoft.com/office/drawing/2014/main" id="{676C4D0E-3D71-4B6C-BEDF-1666F7F8AAA7}"/>
              </a:ext>
            </a:extLst>
          </p:cNvPr>
          <p:cNvSpPr>
            <a:spLocks noGrp="1"/>
          </p:cNvSpPr>
          <p:nvPr>
            <p:ph idx="1"/>
          </p:nvPr>
        </p:nvSpPr>
        <p:spPr/>
        <p:txBody>
          <a:bodyPr/>
          <a:lstStyle/>
          <a:p>
            <a:r>
              <a:rPr lang="en-US" dirty="0">
                <a:solidFill>
                  <a:schemeClr val="tx1"/>
                </a:solidFill>
              </a:rPr>
              <a:t>Hands on experience with </a:t>
            </a:r>
            <a:r>
              <a:rPr lang="en-US" dirty="0">
                <a:solidFill>
                  <a:schemeClr val="tx1"/>
                </a:solidFill>
                <a:hlinkClick r:id="rId2">
                  <a:extLst>
                    <a:ext uri="{A12FA001-AC4F-418D-AE19-62706E023703}">
                      <ahyp:hlinkClr xmlns:ahyp="http://schemas.microsoft.com/office/drawing/2018/hyperlinkcolor" val="tx"/>
                    </a:ext>
                  </a:extLst>
                </a:hlinkClick>
              </a:rPr>
              <a:t>redcap.uthsc.edu</a:t>
            </a:r>
            <a:endParaRPr lang="en-US" dirty="0">
              <a:solidFill>
                <a:schemeClr val="tx1"/>
              </a:solidFill>
            </a:endParaRPr>
          </a:p>
        </p:txBody>
      </p:sp>
      <p:pic>
        <p:nvPicPr>
          <p:cNvPr id="4" name="Picture 3">
            <a:extLst>
              <a:ext uri="{FF2B5EF4-FFF2-40B4-BE49-F238E27FC236}">
                <a16:creationId xmlns:a16="http://schemas.microsoft.com/office/drawing/2014/main" id="{349FAD33-AB93-4C67-875F-C45908AB95FA}"/>
              </a:ext>
            </a:extLst>
          </p:cNvPr>
          <p:cNvPicPr>
            <a:picLocks noChangeAspect="1"/>
          </p:cNvPicPr>
          <p:nvPr/>
        </p:nvPicPr>
        <p:blipFill>
          <a:blip r:embed="rId3"/>
          <a:stretch>
            <a:fillRect/>
          </a:stretch>
        </p:blipFill>
        <p:spPr>
          <a:xfrm>
            <a:off x="2341260" y="2558981"/>
            <a:ext cx="4471522" cy="4025359"/>
          </a:xfrm>
          <a:prstGeom prst="rect">
            <a:avLst/>
          </a:prstGeom>
        </p:spPr>
      </p:pic>
    </p:spTree>
    <p:extLst>
      <p:ext uri="{BB962C8B-B14F-4D97-AF65-F5344CB8AC3E}">
        <p14:creationId xmlns:p14="http://schemas.microsoft.com/office/powerpoint/2010/main" val="380912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&amp; Integrity</a:t>
            </a:r>
          </a:p>
        </p:txBody>
      </p:sp>
      <p:sp>
        <p:nvSpPr>
          <p:cNvPr id="3" name="Content Placeholder 2"/>
          <p:cNvSpPr>
            <a:spLocks noGrp="1"/>
          </p:cNvSpPr>
          <p:nvPr>
            <p:ph idx="1"/>
          </p:nvPr>
        </p:nvSpPr>
        <p:spPr>
          <a:xfrm>
            <a:off x="677334" y="1656185"/>
            <a:ext cx="8596668" cy="4385178"/>
          </a:xfrm>
        </p:spPr>
        <p:txBody>
          <a:bodyPr>
            <a:normAutofit/>
          </a:bodyPr>
          <a:lstStyle/>
          <a:p>
            <a:r>
              <a:rPr lang="en-US" dirty="0"/>
              <a:t>Audit logs</a:t>
            </a:r>
          </a:p>
          <a:p>
            <a:r>
              <a:rPr lang="en-US" dirty="0"/>
              <a:t>Role-based user rights</a:t>
            </a:r>
          </a:p>
          <a:p>
            <a:r>
              <a:rPr lang="en-US" dirty="0"/>
              <a:t>Annual Risk Analyses</a:t>
            </a:r>
          </a:p>
          <a:p>
            <a:r>
              <a:rPr lang="en-US" dirty="0"/>
              <a:t>Developed Standard Operating Procedures for:</a:t>
            </a:r>
          </a:p>
          <a:p>
            <a:pPr lvl="1"/>
            <a:r>
              <a:rPr lang="en-US" dirty="0"/>
              <a:t>Training			</a:t>
            </a:r>
          </a:p>
          <a:p>
            <a:pPr lvl="1"/>
            <a:r>
              <a:rPr lang="en-US" dirty="0"/>
              <a:t>Access			</a:t>
            </a:r>
          </a:p>
          <a:p>
            <a:pPr lvl="1"/>
            <a:r>
              <a:rPr lang="en-US" dirty="0"/>
              <a:t>Risk Management</a:t>
            </a:r>
          </a:p>
          <a:p>
            <a:pPr lvl="1"/>
            <a:r>
              <a:rPr lang="en-US" dirty="0"/>
              <a:t>Test Plans</a:t>
            </a:r>
          </a:p>
          <a:p>
            <a:r>
              <a:rPr lang="en-US" dirty="0"/>
              <a:t>Regularly scheduled network security scans </a:t>
            </a:r>
          </a:p>
          <a:p>
            <a:r>
              <a:rPr lang="en-US" dirty="0"/>
              <a:t>Regularly receives updates</a:t>
            </a:r>
          </a:p>
          <a:p>
            <a:r>
              <a:rPr lang="en-US" dirty="0"/>
              <a:t>Data stored in the Data Center and backed up nightly</a:t>
            </a:r>
          </a:p>
          <a:p>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Content Placeholder 2"/>
          <p:cNvSpPr>
            <a:spLocks noGrp="1"/>
          </p:cNvSpPr>
          <p:nvPr>
            <p:ph idx="1"/>
          </p:nvPr>
        </p:nvSpPr>
        <p:spPr>
          <a:xfrm>
            <a:off x="677334" y="1530221"/>
            <a:ext cx="8596668" cy="4511142"/>
          </a:xfrm>
        </p:spPr>
        <p:txBody>
          <a:bodyPr>
            <a:normAutofit/>
          </a:bodyPr>
          <a:lstStyle/>
          <a:p>
            <a:pPr>
              <a:buNone/>
            </a:pPr>
            <a:endParaRPr lang="en-US" dirty="0"/>
          </a:p>
          <a:p>
            <a:r>
              <a:rPr lang="en-US" dirty="0"/>
              <a:t>REDCap Introductory Session </a:t>
            </a:r>
          </a:p>
          <a:p>
            <a:pPr lvl="1"/>
            <a:r>
              <a:rPr lang="en-US" dirty="0"/>
              <a:t>Offered Monthly by Center for Biomedical Informatics at University of Tennessee Health Science Center (Both in person and via Zoom)</a:t>
            </a:r>
          </a:p>
          <a:p>
            <a:pPr lvl="1"/>
            <a:r>
              <a:rPr lang="en-US" dirty="0"/>
              <a:t>Required for at least one project member</a:t>
            </a:r>
          </a:p>
          <a:p>
            <a:r>
              <a:rPr lang="en-US" dirty="0"/>
              <a:t>Vanderbilt tutorials</a:t>
            </a:r>
          </a:p>
          <a:p>
            <a:pPr lvl="1"/>
            <a:r>
              <a:rPr lang="en-US" dirty="0"/>
              <a:t>Available free on web (</a:t>
            </a:r>
            <a:r>
              <a:rPr lang="en-US" dirty="0">
                <a:hlinkClick r:id="rId3"/>
              </a:rPr>
              <a:t>www.project-redcap.org</a:t>
            </a:r>
            <a:r>
              <a:rPr lang="en-US" dirty="0"/>
              <a:t>) </a:t>
            </a:r>
          </a:p>
          <a:p>
            <a:pPr lvl="1"/>
            <a:r>
              <a:rPr lang="en-US" dirty="0"/>
              <a:t>Excellent step-by-step instructions through all modules</a:t>
            </a:r>
          </a:p>
          <a:p>
            <a:r>
              <a:rPr lang="en-US" dirty="0"/>
              <a:t>Peer Training</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77334" y="40019"/>
            <a:ext cx="8596668" cy="1320800"/>
          </a:xfrm>
          <a:noFill/>
          <a:ln/>
        </p:spPr>
        <p:txBody>
          <a:bodyPr vert="horz" lIns="92075" tIns="46038" rIns="92075" bIns="46038" rtlCol="0" anchor="ctr">
            <a:normAutofit/>
          </a:bodyPr>
          <a:lstStyle/>
          <a:p>
            <a:r>
              <a:rPr lang="en-US" dirty="0"/>
              <a:t>More information</a:t>
            </a:r>
          </a:p>
        </p:txBody>
      </p:sp>
      <p:sp>
        <p:nvSpPr>
          <p:cNvPr id="12291" name="Rectangle 3"/>
          <p:cNvSpPr>
            <a:spLocks noGrp="1" noChangeArrowheads="1"/>
          </p:cNvSpPr>
          <p:nvPr>
            <p:ph idx="1"/>
          </p:nvPr>
        </p:nvSpPr>
        <p:spPr>
          <a:xfrm>
            <a:off x="677333" y="1538774"/>
            <a:ext cx="8149425" cy="3276600"/>
          </a:xfrm>
          <a:noFill/>
          <a:ln/>
        </p:spPr>
        <p:txBody>
          <a:bodyPr vert="horz" lIns="182562" tIns="46038" rIns="182562" bIns="46038" rtlCol="0">
            <a:normAutofit/>
          </a:bodyPr>
          <a:lstStyle/>
          <a:p>
            <a:r>
              <a:rPr lang="en-US" dirty="0"/>
              <a:t>Visit our website at </a:t>
            </a:r>
            <a:r>
              <a:rPr lang="en-US" dirty="0">
                <a:solidFill>
                  <a:schemeClr val="accent3">
                    <a:lumMod val="60000"/>
                    <a:lumOff val="40000"/>
                  </a:schemeClr>
                </a:solidFill>
                <a:hlinkClick r:id="rId3"/>
              </a:rPr>
              <a:t>https://uthsc.edu/cbmi/services/redcap.php</a:t>
            </a:r>
            <a:endParaRPr lang="en-US" dirty="0">
              <a:solidFill>
                <a:schemeClr val="accent3">
                  <a:lumMod val="60000"/>
                  <a:lumOff val="40000"/>
                </a:schemeClr>
              </a:solidFill>
            </a:endParaRPr>
          </a:p>
          <a:p>
            <a:r>
              <a:rPr lang="en-US" dirty="0"/>
              <a:t>Vanderbilt University’s website for REDCap </a:t>
            </a:r>
            <a:r>
              <a:rPr lang="en-US" dirty="0">
                <a:solidFill>
                  <a:schemeClr val="accent3">
                    <a:lumMod val="60000"/>
                    <a:lumOff val="40000"/>
                  </a:schemeClr>
                </a:solidFill>
                <a:hlinkClick r:id="rId4"/>
              </a:rPr>
              <a:t>www.project-redcap.org</a:t>
            </a:r>
            <a:r>
              <a:rPr lang="en-US" dirty="0"/>
              <a:t> </a:t>
            </a:r>
          </a:p>
          <a:p>
            <a:r>
              <a:rPr lang="en-US" dirty="0">
                <a:solidFill>
                  <a:schemeClr val="tx1"/>
                </a:solidFill>
              </a:rPr>
              <a:t>For further information, contact:  </a:t>
            </a:r>
            <a:r>
              <a:rPr lang="en-US" dirty="0">
                <a:solidFill>
                  <a:srgbClr val="90C226"/>
                </a:solidFill>
              </a:rPr>
              <a:t>redcap@uthsc.edu</a:t>
            </a:r>
          </a:p>
          <a:p>
            <a:pPr>
              <a:buNone/>
            </a:pPr>
            <a:endParaRPr lang="en-US" dirty="0"/>
          </a:p>
        </p:txBody>
      </p:sp>
      <p:sp>
        <p:nvSpPr>
          <p:cNvPr id="7" name="TextBox 6"/>
          <p:cNvSpPr txBox="1"/>
          <p:nvPr/>
        </p:nvSpPr>
        <p:spPr>
          <a:xfrm>
            <a:off x="3475653" y="4122575"/>
            <a:ext cx="7086600" cy="1046440"/>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latin typeface="+mj-lt"/>
              </a:rPr>
              <a:t>Questions…</a:t>
            </a:r>
          </a:p>
          <a:p>
            <a:endParaRPr 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E254-0485-40AD-A2F5-9EA1DF36F362}"/>
              </a:ext>
            </a:extLst>
          </p:cNvPr>
          <p:cNvSpPr>
            <a:spLocks noGrp="1"/>
          </p:cNvSpPr>
          <p:nvPr>
            <p:ph type="title"/>
          </p:nvPr>
        </p:nvSpPr>
        <p:spPr>
          <a:xfrm>
            <a:off x="677335" y="481263"/>
            <a:ext cx="8596668" cy="737937"/>
          </a:xfrm>
        </p:spPr>
        <p:txBody>
          <a:bodyPr/>
          <a:lstStyle/>
          <a:p>
            <a:r>
              <a:rPr lang="en-US" dirty="0"/>
              <a:t>Disclosures</a:t>
            </a:r>
          </a:p>
        </p:txBody>
      </p:sp>
      <p:sp>
        <p:nvSpPr>
          <p:cNvPr id="3" name="Text Placeholder 2">
            <a:extLst>
              <a:ext uri="{FF2B5EF4-FFF2-40B4-BE49-F238E27FC236}">
                <a16:creationId xmlns:a16="http://schemas.microsoft.com/office/drawing/2014/main" id="{B97BBB9E-9F21-44CA-A776-5573CC6252E1}"/>
              </a:ext>
            </a:extLst>
          </p:cNvPr>
          <p:cNvSpPr>
            <a:spLocks noGrp="1"/>
          </p:cNvSpPr>
          <p:nvPr>
            <p:ph type="body" idx="1"/>
          </p:nvPr>
        </p:nvSpPr>
        <p:spPr>
          <a:xfrm>
            <a:off x="677335" y="1219200"/>
            <a:ext cx="8727922" cy="5471886"/>
          </a:xfrm>
        </p:spPr>
        <p:txBody>
          <a:bodyPr>
            <a:noAutofit/>
          </a:bodyPr>
          <a:lstStyle/>
          <a:p>
            <a:r>
              <a:rPr lang="en-US" sz="1600" b="1" u="sng" dirty="0"/>
              <a:t>Successful Completion of this Nursing Professional Development Activity</a:t>
            </a:r>
            <a:r>
              <a:rPr lang="en-US" sz="1600" b="1" dirty="0"/>
              <a:t>:</a:t>
            </a:r>
            <a:r>
              <a:rPr lang="en-US" sz="1600" dirty="0"/>
              <a:t> In order to receive full contact credit(s) for this NPD activity, you must: </a:t>
            </a:r>
          </a:p>
          <a:p>
            <a:r>
              <a:rPr lang="en-US" sz="1600" dirty="0"/>
              <a:t>• Be in attendance for at least 80% of the program, and</a:t>
            </a:r>
          </a:p>
          <a:p>
            <a:r>
              <a:rPr lang="en-US" sz="1600" dirty="0"/>
              <a:t>• Complete and submit the Evaluation and Verification of Attendance at the conclusion of      the program. </a:t>
            </a:r>
          </a:p>
          <a:p>
            <a:r>
              <a:rPr lang="en-US" sz="1600" dirty="0"/>
              <a:t>Requirements for successful completion may also include participation in individual or group activities, such as discussion, exercises, practice questions, pre- / post-testing, etc. </a:t>
            </a:r>
          </a:p>
          <a:p>
            <a:r>
              <a:rPr lang="en-US" sz="1600" b="1" u="sng" dirty="0"/>
              <a:t>Conflicts of Interest</a:t>
            </a:r>
            <a:r>
              <a:rPr lang="en-US" sz="1600" u="sng" dirty="0"/>
              <a:t>:</a:t>
            </a:r>
            <a:r>
              <a:rPr lang="en-US" sz="1600" dirty="0"/>
              <a:t> A Conflict of Interest occurs when an individual has an opportunity to affect educational content about health-care products or services of a commercial interest with which she/he has a financial relationship. The planners and presenters of this NPD activity have disclosed no relevant financial relationships with any commercial interests pertaining to this activity.</a:t>
            </a:r>
          </a:p>
          <a:p>
            <a:r>
              <a:rPr lang="en-US" sz="1600" b="1" u="sng" dirty="0"/>
              <a:t>Commercial Support</a:t>
            </a:r>
            <a:r>
              <a:rPr lang="en-US" sz="1600" dirty="0"/>
              <a:t>: No    </a:t>
            </a:r>
            <a:r>
              <a:rPr lang="en-US" sz="1600" b="1" u="sng" dirty="0"/>
              <a:t>Noncommercial Sponsor Support</a:t>
            </a:r>
            <a:r>
              <a:rPr lang="en-US" sz="1600" dirty="0"/>
              <a:t>: No</a:t>
            </a:r>
          </a:p>
          <a:p>
            <a:r>
              <a:rPr lang="en-US" sz="1600" b="1" u="sng" dirty="0"/>
              <a:t>Off-label Product Use</a:t>
            </a:r>
            <a:r>
              <a:rPr lang="en-US" sz="1600" dirty="0"/>
              <a:t>: This NPD activity does not include any unannounced information about off-label use of a product for a purpose other than that for which it was approved by the Food and Drug Administration (FDA).</a:t>
            </a:r>
          </a:p>
          <a:p>
            <a:endParaRPr lang="en-US" dirty="0"/>
          </a:p>
        </p:txBody>
      </p:sp>
    </p:spTree>
    <p:extLst>
      <p:ext uri="{BB962C8B-B14F-4D97-AF65-F5344CB8AC3E}">
        <p14:creationId xmlns:p14="http://schemas.microsoft.com/office/powerpoint/2010/main" val="105833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B684-014A-E440-8EE2-57E00ADAE3C9}"/>
              </a:ext>
            </a:extLst>
          </p:cNvPr>
          <p:cNvSpPr>
            <a:spLocks noGrp="1"/>
          </p:cNvSpPr>
          <p:nvPr>
            <p:ph type="title"/>
          </p:nvPr>
        </p:nvSpPr>
        <p:spPr/>
        <p:txBody>
          <a:bodyPr/>
          <a:lstStyle/>
          <a:p>
            <a:r>
              <a:rPr lang="en-US" dirty="0"/>
              <a:t>Who is CBMI?</a:t>
            </a:r>
          </a:p>
        </p:txBody>
      </p:sp>
      <p:sp>
        <p:nvSpPr>
          <p:cNvPr id="3" name="Content Placeholder 2">
            <a:extLst>
              <a:ext uri="{FF2B5EF4-FFF2-40B4-BE49-F238E27FC236}">
                <a16:creationId xmlns:a16="http://schemas.microsoft.com/office/drawing/2014/main" id="{4BE076F3-AEEB-9843-A170-072D915FB73A}"/>
              </a:ext>
            </a:extLst>
          </p:cNvPr>
          <p:cNvSpPr>
            <a:spLocks noGrp="1"/>
          </p:cNvSpPr>
          <p:nvPr>
            <p:ph idx="1"/>
          </p:nvPr>
        </p:nvSpPr>
        <p:spPr/>
        <p:txBody>
          <a:bodyPr/>
          <a:lstStyle/>
          <a:p>
            <a:r>
              <a:rPr lang="en-US" dirty="0"/>
              <a:t>Center for Biomedical Informatics</a:t>
            </a:r>
          </a:p>
          <a:p>
            <a:r>
              <a:rPr lang="en-US" dirty="0"/>
              <a:t>Supported by University of Tennessee Health </a:t>
            </a:r>
            <a:r>
              <a:rPr lang="en-US"/>
              <a:t>Science Center (UTHSC)</a:t>
            </a:r>
            <a:endParaRPr lang="en-US" dirty="0"/>
          </a:p>
          <a:p>
            <a:r>
              <a:rPr lang="en-US" dirty="0"/>
              <a:t>Mission</a:t>
            </a:r>
          </a:p>
          <a:p>
            <a:pPr lvl="1"/>
            <a:r>
              <a:rPr lang="en-US" dirty="0"/>
              <a:t>Research Electronic Data Capture (REDCap)</a:t>
            </a:r>
          </a:p>
          <a:p>
            <a:pPr lvl="1"/>
            <a:r>
              <a:rPr lang="en-US" dirty="0"/>
              <a:t>Develop and support a state-wide EDW (TriNetX)</a:t>
            </a:r>
          </a:p>
          <a:p>
            <a:pPr lvl="1"/>
            <a:r>
              <a:rPr lang="en-US" dirty="0"/>
              <a:t>Perform research to advance medical knowledge utilizing advanced informatics technique</a:t>
            </a:r>
          </a:p>
          <a:p>
            <a:r>
              <a:rPr lang="en-US" dirty="0"/>
              <a:t>Expert Data scientist within the center</a:t>
            </a:r>
          </a:p>
          <a:p>
            <a:r>
              <a:rPr lang="en-US" dirty="0"/>
              <a:t>Director: </a:t>
            </a:r>
            <a:r>
              <a:rPr lang="en-US" b="1" dirty="0"/>
              <a:t>Robert Davis, MD, MPH</a:t>
            </a:r>
          </a:p>
        </p:txBody>
      </p:sp>
    </p:spTree>
    <p:extLst>
      <p:ext uri="{BB962C8B-B14F-4D97-AF65-F5344CB8AC3E}">
        <p14:creationId xmlns:p14="http://schemas.microsoft.com/office/powerpoint/2010/main" val="36594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B98B-BDE5-49E5-A5C9-C87FD04F6A35}"/>
              </a:ext>
            </a:extLst>
          </p:cNvPr>
          <p:cNvSpPr>
            <a:spLocks noGrp="1"/>
          </p:cNvSpPr>
          <p:nvPr>
            <p:ph type="title"/>
          </p:nvPr>
        </p:nvSpPr>
        <p:spPr/>
        <p:txBody>
          <a:bodyPr/>
          <a:lstStyle/>
          <a:p>
            <a:r>
              <a:rPr lang="en-US" dirty="0"/>
              <a:t>What is REDCap?</a:t>
            </a:r>
          </a:p>
        </p:txBody>
      </p:sp>
      <p:sp>
        <p:nvSpPr>
          <p:cNvPr id="3" name="Content Placeholder 2">
            <a:extLst>
              <a:ext uri="{FF2B5EF4-FFF2-40B4-BE49-F238E27FC236}">
                <a16:creationId xmlns:a16="http://schemas.microsoft.com/office/drawing/2014/main" id="{C82EC749-401E-422A-B69E-05C9F61EB687}"/>
              </a:ext>
            </a:extLst>
          </p:cNvPr>
          <p:cNvSpPr>
            <a:spLocks noGrp="1"/>
          </p:cNvSpPr>
          <p:nvPr>
            <p:ph idx="1"/>
          </p:nvPr>
        </p:nvSpPr>
        <p:spPr>
          <a:xfrm>
            <a:off x="677334" y="1684728"/>
            <a:ext cx="8596668" cy="3880773"/>
          </a:xfrm>
        </p:spPr>
        <p:txBody>
          <a:bodyPr/>
          <a:lstStyle/>
          <a:p>
            <a:r>
              <a:rPr lang="en-US" dirty="0"/>
              <a:t>REDCap is a secure web-based application that supports data capture and management for research studies</a:t>
            </a:r>
          </a:p>
          <a:p>
            <a:r>
              <a:rPr lang="en-US" dirty="0"/>
              <a:t>Originally designed at Vanderbilt University, it is now used at more than 2000 institutions worldwide</a:t>
            </a:r>
          </a:p>
          <a:p>
            <a:r>
              <a:rPr lang="en-US" dirty="0"/>
              <a:t>REDCap is user friendly and menu-driven processes for rapidly developing databases</a:t>
            </a:r>
          </a:p>
          <a:p>
            <a:r>
              <a:rPr lang="en-US" dirty="0"/>
              <a:t>Does not required in-depth IT knowledge or constant IT Tech Support to use</a:t>
            </a:r>
          </a:p>
          <a:p>
            <a:r>
              <a:rPr lang="en-US" dirty="0"/>
              <a:t>Users will be able to quickly and intuitively build and manage research data forms and surveys</a:t>
            </a:r>
          </a:p>
        </p:txBody>
      </p:sp>
    </p:spTree>
    <p:extLst>
      <p:ext uri="{BB962C8B-B14F-4D97-AF65-F5344CB8AC3E}">
        <p14:creationId xmlns:p14="http://schemas.microsoft.com/office/powerpoint/2010/main" val="147257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2025-16F2-4951-9A8E-7D46FFEC77B2}"/>
              </a:ext>
            </a:extLst>
          </p:cNvPr>
          <p:cNvSpPr>
            <a:spLocks noGrp="1"/>
          </p:cNvSpPr>
          <p:nvPr>
            <p:ph type="title"/>
          </p:nvPr>
        </p:nvSpPr>
        <p:spPr/>
        <p:txBody>
          <a:bodyPr/>
          <a:lstStyle/>
          <a:p>
            <a:r>
              <a:rPr lang="en-US" dirty="0"/>
              <a:t>Common Misconceptions about REDCap</a:t>
            </a:r>
          </a:p>
        </p:txBody>
      </p:sp>
      <p:sp>
        <p:nvSpPr>
          <p:cNvPr id="3" name="Content Placeholder 2">
            <a:extLst>
              <a:ext uri="{FF2B5EF4-FFF2-40B4-BE49-F238E27FC236}">
                <a16:creationId xmlns:a16="http://schemas.microsoft.com/office/drawing/2014/main" id="{A0660C3D-86DD-4383-AC55-7CB7DD64DF8A}"/>
              </a:ext>
            </a:extLst>
          </p:cNvPr>
          <p:cNvSpPr>
            <a:spLocks noGrp="1"/>
          </p:cNvSpPr>
          <p:nvPr>
            <p:ph idx="1"/>
          </p:nvPr>
        </p:nvSpPr>
        <p:spPr>
          <a:xfrm>
            <a:off x="677334" y="1653994"/>
            <a:ext cx="8596668" cy="3880773"/>
          </a:xfrm>
        </p:spPr>
        <p:txBody>
          <a:bodyPr/>
          <a:lstStyle/>
          <a:p>
            <a:r>
              <a:rPr lang="en-US" dirty="0"/>
              <a:t>REDCap is designed for Collecting Information</a:t>
            </a:r>
          </a:p>
          <a:p>
            <a:r>
              <a:rPr lang="en-US" dirty="0"/>
              <a:t>It is:</a:t>
            </a:r>
          </a:p>
          <a:p>
            <a:pPr lvl="1"/>
            <a:r>
              <a:rPr lang="en-US" dirty="0"/>
              <a:t>Not a Data Storage system</a:t>
            </a:r>
          </a:p>
          <a:p>
            <a:pPr lvl="1"/>
            <a:r>
              <a:rPr lang="en-US" dirty="0"/>
              <a:t>Not a Statistical/Analytical tool</a:t>
            </a:r>
          </a:p>
          <a:p>
            <a:pPr lvl="1"/>
            <a:r>
              <a:rPr lang="en-US" dirty="0"/>
              <a:t>Not a Data Anonymization tool</a:t>
            </a:r>
          </a:p>
        </p:txBody>
      </p:sp>
      <p:pic>
        <p:nvPicPr>
          <p:cNvPr id="4" name="Picture 3">
            <a:extLst>
              <a:ext uri="{FF2B5EF4-FFF2-40B4-BE49-F238E27FC236}">
                <a16:creationId xmlns:a16="http://schemas.microsoft.com/office/drawing/2014/main" id="{9B221E17-FD32-4E32-A6DD-CEC6D47ED8CC}"/>
              </a:ext>
            </a:extLst>
          </p:cNvPr>
          <p:cNvPicPr>
            <a:picLocks noChangeAspect="1"/>
          </p:cNvPicPr>
          <p:nvPr/>
        </p:nvPicPr>
        <p:blipFill>
          <a:blip r:embed="rId2"/>
          <a:stretch>
            <a:fillRect/>
          </a:stretch>
        </p:blipFill>
        <p:spPr>
          <a:xfrm>
            <a:off x="1160478" y="2512718"/>
            <a:ext cx="286483" cy="249672"/>
          </a:xfrm>
          <a:prstGeom prst="rect">
            <a:avLst/>
          </a:prstGeom>
        </p:spPr>
      </p:pic>
      <p:pic>
        <p:nvPicPr>
          <p:cNvPr id="5" name="Picture 4">
            <a:extLst>
              <a:ext uri="{FF2B5EF4-FFF2-40B4-BE49-F238E27FC236}">
                <a16:creationId xmlns:a16="http://schemas.microsoft.com/office/drawing/2014/main" id="{DF5E2DC7-09ED-49FB-9377-F3198175210A}"/>
              </a:ext>
            </a:extLst>
          </p:cNvPr>
          <p:cNvPicPr>
            <a:picLocks noChangeAspect="1"/>
          </p:cNvPicPr>
          <p:nvPr/>
        </p:nvPicPr>
        <p:blipFill>
          <a:blip r:embed="rId2"/>
          <a:stretch>
            <a:fillRect/>
          </a:stretch>
        </p:blipFill>
        <p:spPr>
          <a:xfrm>
            <a:off x="1160478" y="2890357"/>
            <a:ext cx="286483" cy="249672"/>
          </a:xfrm>
          <a:prstGeom prst="rect">
            <a:avLst/>
          </a:prstGeom>
        </p:spPr>
      </p:pic>
      <p:pic>
        <p:nvPicPr>
          <p:cNvPr id="6" name="Picture 5">
            <a:extLst>
              <a:ext uri="{FF2B5EF4-FFF2-40B4-BE49-F238E27FC236}">
                <a16:creationId xmlns:a16="http://schemas.microsoft.com/office/drawing/2014/main" id="{BCCDB3D0-500C-4842-A046-6A440355D7B7}"/>
              </a:ext>
            </a:extLst>
          </p:cNvPr>
          <p:cNvPicPr>
            <a:picLocks noChangeAspect="1"/>
          </p:cNvPicPr>
          <p:nvPr/>
        </p:nvPicPr>
        <p:blipFill>
          <a:blip r:embed="rId2"/>
          <a:stretch>
            <a:fillRect/>
          </a:stretch>
        </p:blipFill>
        <p:spPr>
          <a:xfrm>
            <a:off x="1160477" y="3247862"/>
            <a:ext cx="286483" cy="249672"/>
          </a:xfrm>
          <a:prstGeom prst="rect">
            <a:avLst/>
          </a:prstGeom>
        </p:spPr>
      </p:pic>
    </p:spTree>
    <p:extLst>
      <p:ext uri="{BB962C8B-B14F-4D97-AF65-F5344CB8AC3E}">
        <p14:creationId xmlns:p14="http://schemas.microsoft.com/office/powerpoint/2010/main" val="131900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4F0-D98F-4270-B367-BB7744F15803}"/>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D70C43F4-7CB1-4A3A-801B-4BAD2385C4AD}"/>
              </a:ext>
            </a:extLst>
          </p:cNvPr>
          <p:cNvSpPr>
            <a:spLocks noGrp="1"/>
          </p:cNvSpPr>
          <p:nvPr>
            <p:ph idx="1"/>
          </p:nvPr>
        </p:nvSpPr>
        <p:spPr>
          <a:xfrm>
            <a:off x="677334" y="1722051"/>
            <a:ext cx="8596668" cy="3880773"/>
          </a:xfrm>
        </p:spPr>
        <p:txBody>
          <a:bodyPr/>
          <a:lstStyle/>
          <a:p>
            <a:r>
              <a:rPr lang="en-US" dirty="0"/>
              <a:t>Create forms for data entry and surveys</a:t>
            </a:r>
          </a:p>
          <a:p>
            <a:r>
              <a:rPr lang="en-US" dirty="0"/>
              <a:t>Enter data with workflow for managing the project</a:t>
            </a:r>
          </a:p>
          <a:p>
            <a:r>
              <a:rPr lang="en-US" dirty="0"/>
              <a:t>Surveys delivered to participants electronically</a:t>
            </a:r>
          </a:p>
          <a:p>
            <a:r>
              <a:rPr lang="en-US" dirty="0"/>
              <a:t>Reuse of forms for multiple events/arms </a:t>
            </a:r>
          </a:p>
          <a:p>
            <a:r>
              <a:rPr lang="en-US" dirty="0"/>
              <a:t>Data export to common statistical packages with de-identification tools</a:t>
            </a:r>
          </a:p>
          <a:p>
            <a:r>
              <a:rPr lang="en-US" dirty="0"/>
              <a:t>Data import from Excel and </a:t>
            </a:r>
            <a:r>
              <a:rPr lang="en-US" dirty="0" err="1"/>
              <a:t>XMl</a:t>
            </a:r>
            <a:r>
              <a:rPr lang="en-US" dirty="0"/>
              <a:t> formats</a:t>
            </a:r>
          </a:p>
          <a:p>
            <a:r>
              <a:rPr lang="en-US" dirty="0"/>
              <a:t>API capability</a:t>
            </a:r>
          </a:p>
          <a:p>
            <a:r>
              <a:rPr lang="en-US" dirty="0"/>
              <a:t>Real time quality rule checks and post collection data query resolution </a:t>
            </a:r>
          </a:p>
          <a:p>
            <a:r>
              <a:rPr lang="en-US" dirty="0"/>
              <a:t>Full audit trail</a:t>
            </a:r>
          </a:p>
          <a:p>
            <a:pPr marL="0" indent="0">
              <a:buNone/>
            </a:pPr>
            <a:endParaRPr lang="en-US" dirty="0"/>
          </a:p>
        </p:txBody>
      </p:sp>
    </p:spTree>
    <p:extLst>
      <p:ext uri="{BB962C8B-B14F-4D97-AF65-F5344CB8AC3E}">
        <p14:creationId xmlns:p14="http://schemas.microsoft.com/office/powerpoint/2010/main" val="423081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41B7-FB52-4216-A731-2669524B518B}"/>
              </a:ext>
            </a:extLst>
          </p:cNvPr>
          <p:cNvSpPr>
            <a:spLocks noGrp="1"/>
          </p:cNvSpPr>
          <p:nvPr>
            <p:ph type="title"/>
          </p:nvPr>
        </p:nvSpPr>
        <p:spPr/>
        <p:txBody>
          <a:bodyPr/>
          <a:lstStyle/>
          <a:p>
            <a:r>
              <a:rPr lang="en-US" dirty="0"/>
              <a:t>Form Development</a:t>
            </a:r>
          </a:p>
        </p:txBody>
      </p:sp>
      <p:pic>
        <p:nvPicPr>
          <p:cNvPr id="7" name="Content Placeholder 6">
            <a:extLst>
              <a:ext uri="{FF2B5EF4-FFF2-40B4-BE49-F238E27FC236}">
                <a16:creationId xmlns:a16="http://schemas.microsoft.com/office/drawing/2014/main" id="{41758BF7-7E47-4213-8B32-92BA6A908B10}"/>
              </a:ext>
            </a:extLst>
          </p:cNvPr>
          <p:cNvPicPr>
            <a:picLocks noGrp="1" noChangeAspect="1"/>
          </p:cNvPicPr>
          <p:nvPr>
            <p:ph idx="1"/>
          </p:nvPr>
        </p:nvPicPr>
        <p:blipFill>
          <a:blip r:embed="rId3"/>
          <a:stretch>
            <a:fillRect/>
          </a:stretch>
        </p:blipFill>
        <p:spPr>
          <a:xfrm>
            <a:off x="677334" y="1428123"/>
            <a:ext cx="5785775" cy="4551572"/>
          </a:xfrm>
          <a:prstGeom prst="rect">
            <a:avLst/>
          </a:prstGeom>
        </p:spPr>
      </p:pic>
      <p:pic>
        <p:nvPicPr>
          <p:cNvPr id="8" name="Content Placeholder 3">
            <a:extLst>
              <a:ext uri="{FF2B5EF4-FFF2-40B4-BE49-F238E27FC236}">
                <a16:creationId xmlns:a16="http://schemas.microsoft.com/office/drawing/2014/main" id="{96A30ED0-816C-43AB-8436-058DAA586D01}"/>
              </a:ext>
            </a:extLst>
          </p:cNvPr>
          <p:cNvPicPr>
            <a:picLocks noChangeAspect="1"/>
          </p:cNvPicPr>
          <p:nvPr/>
        </p:nvPicPr>
        <p:blipFill>
          <a:blip r:embed="rId4"/>
          <a:stretch>
            <a:fillRect/>
          </a:stretch>
        </p:blipFill>
        <p:spPr>
          <a:xfrm>
            <a:off x="4975668" y="2531975"/>
            <a:ext cx="5785775" cy="3343005"/>
          </a:xfrm>
          <a:prstGeom prst="rect">
            <a:avLst/>
          </a:prstGeom>
        </p:spPr>
      </p:pic>
    </p:spTree>
    <p:extLst>
      <p:ext uri="{BB962C8B-B14F-4D97-AF65-F5344CB8AC3E}">
        <p14:creationId xmlns:p14="http://schemas.microsoft.com/office/powerpoint/2010/main" val="15319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Types and Validation</a:t>
            </a:r>
          </a:p>
        </p:txBody>
      </p:sp>
      <p:pic>
        <p:nvPicPr>
          <p:cNvPr id="6" name="Content Placeholder 5"/>
          <p:cNvPicPr>
            <a:picLocks noGrp="1"/>
          </p:cNvPicPr>
          <p:nvPr>
            <p:ph idx="1"/>
          </p:nvPr>
        </p:nvPicPr>
        <p:blipFill>
          <a:blip r:embed="rId2" cstate="print"/>
          <a:srcRect l="48743" t="50544" r="35577" b="17391"/>
          <a:stretch>
            <a:fillRect/>
          </a:stretch>
        </p:blipFill>
        <p:spPr bwMode="auto">
          <a:xfrm>
            <a:off x="6140610" y="3005496"/>
            <a:ext cx="2515088" cy="3035866"/>
          </a:xfrm>
          <a:prstGeom prst="rect">
            <a:avLst/>
          </a:prstGeom>
          <a:noFill/>
          <a:ln w="9525">
            <a:solidFill>
              <a:schemeClr val="tx1"/>
            </a:solidFill>
            <a:miter lim="800000"/>
            <a:headEnd/>
            <a:tailEnd/>
          </a:ln>
        </p:spPr>
      </p:pic>
      <p:pic>
        <p:nvPicPr>
          <p:cNvPr id="7" name="Picture 6"/>
          <p:cNvPicPr/>
          <p:nvPr/>
        </p:nvPicPr>
        <p:blipFill>
          <a:blip r:embed="rId3" cstate="print"/>
          <a:srcRect l="27083" t="39121" r="45286" b="32065"/>
          <a:stretch>
            <a:fillRect/>
          </a:stretch>
        </p:blipFill>
        <p:spPr bwMode="auto">
          <a:xfrm>
            <a:off x="758890" y="1930400"/>
            <a:ext cx="3886200" cy="3124200"/>
          </a:xfrm>
          <a:prstGeom prst="rect">
            <a:avLst/>
          </a:prstGeom>
          <a:noFill/>
          <a:ln w="9525">
            <a:solidFill>
              <a:schemeClr val="tx1"/>
            </a:solidFill>
            <a:miter lim="800000"/>
            <a:headEnd/>
            <a:tailEnd/>
          </a:ln>
        </p:spPr>
      </p:pic>
      <p:sp>
        <p:nvSpPr>
          <p:cNvPr id="11" name="TextBox 10"/>
          <p:cNvSpPr txBox="1"/>
          <p:nvPr/>
        </p:nvSpPr>
        <p:spPr>
          <a:xfrm>
            <a:off x="6140610" y="2504227"/>
            <a:ext cx="2895600" cy="369332"/>
          </a:xfrm>
          <a:prstGeom prst="rect">
            <a:avLst/>
          </a:prstGeom>
          <a:noFill/>
        </p:spPr>
        <p:txBody>
          <a:bodyPr wrap="square" rtlCol="0">
            <a:spAutoFit/>
          </a:bodyPr>
          <a:lstStyle/>
          <a:p>
            <a:r>
              <a:rPr lang="en-US" dirty="0">
                <a:solidFill>
                  <a:srgbClr val="90C226"/>
                </a:solidFill>
                <a:sym typeface="Wingdings"/>
              </a:rPr>
              <a:t>Determine validation </a:t>
            </a:r>
            <a:endParaRPr lang="en-US" dirty="0">
              <a:solidFill>
                <a:srgbClr val="90C226"/>
              </a:solidFill>
            </a:endParaRPr>
          </a:p>
        </p:txBody>
      </p:sp>
      <p:sp>
        <p:nvSpPr>
          <p:cNvPr id="12" name="TextBox 11"/>
          <p:cNvSpPr txBox="1"/>
          <p:nvPr/>
        </p:nvSpPr>
        <p:spPr>
          <a:xfrm>
            <a:off x="677334" y="1426161"/>
            <a:ext cx="3352800" cy="369332"/>
          </a:xfrm>
          <a:prstGeom prst="rect">
            <a:avLst/>
          </a:prstGeom>
          <a:noFill/>
        </p:spPr>
        <p:txBody>
          <a:bodyPr wrap="square" rtlCol="0">
            <a:spAutoFit/>
          </a:bodyPr>
          <a:lstStyle/>
          <a:p>
            <a:r>
              <a:rPr lang="en-US" dirty="0">
                <a:solidFill>
                  <a:srgbClr val="90C226"/>
                </a:solidFill>
                <a:sym typeface="Wingdings"/>
              </a:rPr>
              <a:t>Define Field Type</a:t>
            </a:r>
            <a:endParaRPr lang="en-US" dirty="0">
              <a:solidFill>
                <a:srgbClr val="90C226"/>
              </a:solidFill>
            </a:endParaRPr>
          </a:p>
        </p:txBody>
      </p:sp>
      <p:cxnSp>
        <p:nvCxnSpPr>
          <p:cNvPr id="14" name="Elbow Connector 13"/>
          <p:cNvCxnSpPr/>
          <p:nvPr/>
        </p:nvCxnSpPr>
        <p:spPr>
          <a:xfrm>
            <a:off x="3624943" y="2569546"/>
            <a:ext cx="2438400" cy="228600"/>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a:t>
            </a:r>
          </a:p>
        </p:txBody>
      </p:sp>
      <p:pic>
        <p:nvPicPr>
          <p:cNvPr id="10" name="Picture 9"/>
          <p:cNvPicPr/>
          <p:nvPr/>
        </p:nvPicPr>
        <p:blipFill>
          <a:blip r:embed="rId3" cstate="print"/>
          <a:srcRect t="19145" r="41506" b="4620"/>
          <a:stretch>
            <a:fillRect/>
          </a:stretch>
        </p:blipFill>
        <p:spPr bwMode="auto">
          <a:xfrm>
            <a:off x="2080067" y="1483631"/>
            <a:ext cx="5791202" cy="4800601"/>
          </a:xfrm>
          <a:prstGeom prst="rect">
            <a:avLst/>
          </a:prstGeom>
          <a:noFill/>
          <a:ln w="9525">
            <a:solidFill>
              <a:schemeClr val="tx1"/>
            </a:solidFill>
            <a:miter lim="800000"/>
            <a:headEnd/>
            <a:tailEnd/>
          </a:ln>
        </p:spPr>
      </p:pic>
    </p:spTree>
  </p:cSld>
  <p:clrMapOvr>
    <a:masterClrMapping/>
  </p:clrMapOvr>
  <p:transition>
    <p:fad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827</Words>
  <Application>Microsoft Macintosh PowerPoint</Application>
  <PresentationFormat>Widescreen</PresentationFormat>
  <Paragraphs>107</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Trebuchet MS</vt:lpstr>
      <vt:lpstr>Wingdings 3</vt:lpstr>
      <vt:lpstr>Calibri</vt:lpstr>
      <vt:lpstr>Arial</vt:lpstr>
      <vt:lpstr>Facet</vt:lpstr>
      <vt:lpstr>PI Research Training sponsored by</vt:lpstr>
      <vt:lpstr>Disclosures</vt:lpstr>
      <vt:lpstr>Who is CBMI?</vt:lpstr>
      <vt:lpstr>What is REDCap?</vt:lpstr>
      <vt:lpstr>Common Misconceptions about REDCap</vt:lpstr>
      <vt:lpstr>Features</vt:lpstr>
      <vt:lpstr>Form Development</vt:lpstr>
      <vt:lpstr>Field Types and Validation</vt:lpstr>
      <vt:lpstr>Data Entry</vt:lpstr>
      <vt:lpstr>Reporting &amp; Exporting Data</vt:lpstr>
      <vt:lpstr>REDCap Demo</vt:lpstr>
      <vt:lpstr>Security &amp; Integrity</vt:lpstr>
      <vt:lpstr>Training</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101</dc:title>
  <dc:creator>Lynn, Margaret M</dc:creator>
  <cp:lastModifiedBy>UTHSC Research</cp:lastModifiedBy>
  <cp:revision>35</cp:revision>
  <dcterms:created xsi:type="dcterms:W3CDTF">2020-05-13T14:27:30Z</dcterms:created>
  <dcterms:modified xsi:type="dcterms:W3CDTF">2021-07-13T17:32:51Z</dcterms:modified>
</cp:coreProperties>
</file>