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entation.xml" ContentType="application/vnd.openxmlformats-officedocument.presentationml.presentation.main+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1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46.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8"/>
  </p:notesMasterIdLst>
  <p:handoutMasterIdLst>
    <p:handoutMasterId r:id="rId59"/>
  </p:handoutMasterIdLst>
  <p:sldIdLst>
    <p:sldId id="333" r:id="rId2"/>
    <p:sldId id="334" r:id="rId3"/>
    <p:sldId id="335" r:id="rId4"/>
    <p:sldId id="257" r:id="rId5"/>
    <p:sldId id="258" r:id="rId6"/>
    <p:sldId id="259" r:id="rId7"/>
    <p:sldId id="336" r:id="rId8"/>
    <p:sldId id="338" r:id="rId9"/>
    <p:sldId id="337" r:id="rId10"/>
    <p:sldId id="340" r:id="rId11"/>
    <p:sldId id="339" r:id="rId12"/>
    <p:sldId id="260" r:id="rId13"/>
    <p:sldId id="341" r:id="rId14"/>
    <p:sldId id="261" r:id="rId15"/>
    <p:sldId id="262" r:id="rId16"/>
    <p:sldId id="314" r:id="rId17"/>
    <p:sldId id="315" r:id="rId18"/>
    <p:sldId id="316" r:id="rId19"/>
    <p:sldId id="263" r:id="rId20"/>
    <p:sldId id="265" r:id="rId21"/>
    <p:sldId id="266" r:id="rId22"/>
    <p:sldId id="264" r:id="rId23"/>
    <p:sldId id="332" r:id="rId24"/>
    <p:sldId id="319" r:id="rId25"/>
    <p:sldId id="267" r:id="rId26"/>
    <p:sldId id="268" r:id="rId27"/>
    <p:sldId id="269" r:id="rId28"/>
    <p:sldId id="270" r:id="rId29"/>
    <p:sldId id="271" r:id="rId30"/>
    <p:sldId id="272" r:id="rId31"/>
    <p:sldId id="321" r:id="rId32"/>
    <p:sldId id="273" r:id="rId33"/>
    <p:sldId id="274" r:id="rId34"/>
    <p:sldId id="275" r:id="rId35"/>
    <p:sldId id="277" r:id="rId36"/>
    <p:sldId id="312" r:id="rId37"/>
    <p:sldId id="283" r:id="rId38"/>
    <p:sldId id="284" r:id="rId39"/>
    <p:sldId id="282" r:id="rId40"/>
    <p:sldId id="296" r:id="rId41"/>
    <p:sldId id="325" r:id="rId42"/>
    <p:sldId id="298" r:id="rId43"/>
    <p:sldId id="285" r:id="rId44"/>
    <p:sldId id="299" r:id="rId45"/>
    <p:sldId id="331" r:id="rId46"/>
    <p:sldId id="300" r:id="rId47"/>
    <p:sldId id="304" r:id="rId48"/>
    <p:sldId id="286" r:id="rId49"/>
    <p:sldId id="303" r:id="rId50"/>
    <p:sldId id="305" r:id="rId51"/>
    <p:sldId id="324" r:id="rId52"/>
    <p:sldId id="306" r:id="rId53"/>
    <p:sldId id="307" r:id="rId54"/>
    <p:sldId id="308" r:id="rId55"/>
    <p:sldId id="287" r:id="rId56"/>
    <p:sldId id="309" r:id="rId5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7" autoAdjust="0"/>
    <p:restoredTop sz="94660"/>
  </p:normalViewPr>
  <p:slideViewPr>
    <p:cSldViewPr snapToGrid="0">
      <p:cViewPr varScale="1">
        <p:scale>
          <a:sx n="108" d="100"/>
          <a:sy n="108" d="100"/>
        </p:scale>
        <p:origin x="82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D0985A-A3BF-4352-8050-43B5DDF08308}"/>
              </a:ext>
            </a:extLst>
          </p:cNvPr>
          <p:cNvSpPr>
            <a:spLocks noMove="1" noResize="1"/>
          </p:cNvSpPr>
          <p:nvPr/>
        </p:nvSpPr>
        <p:spPr>
          <a:xfrm>
            <a:off x="0" y="0"/>
            <a:ext cx="6950070" cy="9236070"/>
          </a:xfrm>
          <a:prstGeom prst="rect">
            <a:avLst/>
          </a:prstGeom>
          <a:solidFill>
            <a:srgbClr val="FFFFFF"/>
          </a:solidFill>
          <a:ln cap="flat">
            <a:noFill/>
            <a:prstDash val="solid"/>
          </a:ln>
        </p:spPr>
        <p:txBody>
          <a:bodyPr vert="horz" wrap="none" lIns="91037" tIns="45509" rIns="91037" bIns="45509" anchor="ctr" anchorCtr="1" compatLnSpc="1">
            <a:noAutofit/>
          </a:bodyPr>
          <a:lstStyle/>
          <a:p>
            <a:pPr marL="0" marR="0" lvl="0" indent="0" algn="l"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800" b="0" i="0" u="none" strike="noStrike" kern="0" cap="none" spc="0" baseline="0">
              <a:solidFill>
                <a:srgbClr val="000000"/>
              </a:solidFill>
              <a:uFillTx/>
              <a:latin typeface="Arial" pitchFamily="2"/>
              <a:ea typeface="Microsoft YaHei" pitchFamily="2"/>
              <a:cs typeface="Arial" pitchFamily="2"/>
            </a:endParaRPr>
          </a:p>
        </p:txBody>
      </p:sp>
      <p:sp>
        <p:nvSpPr>
          <p:cNvPr id="3" name="Header Placeholder 2">
            <a:extLst>
              <a:ext uri="{FF2B5EF4-FFF2-40B4-BE49-F238E27FC236}">
                <a16:creationId xmlns:a16="http://schemas.microsoft.com/office/drawing/2014/main" id="{31D2DB2A-5A98-4F1C-9266-8C249C18B35F}"/>
              </a:ext>
            </a:extLst>
          </p:cNvPr>
          <p:cNvSpPr txBox="1">
            <a:spLocks noGrp="1"/>
          </p:cNvSpPr>
          <p:nvPr>
            <p:ph type="hdr" sz="quarter"/>
          </p:nvPr>
        </p:nvSpPr>
        <p:spPr>
          <a:xfrm>
            <a:off x="-356" y="0"/>
            <a:ext cx="3011695" cy="461799"/>
          </a:xfrm>
          <a:prstGeom prst="rect">
            <a:avLst/>
          </a:prstGeom>
          <a:noFill/>
          <a:ln>
            <a:noFill/>
          </a:ln>
        </p:spPr>
        <p:txBody>
          <a:bodyPr vert="horz" wrap="square" lIns="91037" tIns="47338" rIns="91037" bIns="47338" anchor="t" anchorCtr="0" compatLnSpc="1">
            <a:noAutofit/>
          </a:bodyPr>
          <a:lstStyle/>
          <a:p>
            <a:pPr marL="0" marR="0" lvl="0" indent="0" algn="l"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pitchFamily="2"/>
              <a:ea typeface="Microsoft YaHei" pitchFamily="2"/>
              <a:cs typeface="Arial" pitchFamily="2"/>
            </a:endParaRPr>
          </a:p>
        </p:txBody>
      </p:sp>
      <p:sp>
        <p:nvSpPr>
          <p:cNvPr id="4" name="Date Placeholder 3">
            <a:extLst>
              <a:ext uri="{FF2B5EF4-FFF2-40B4-BE49-F238E27FC236}">
                <a16:creationId xmlns:a16="http://schemas.microsoft.com/office/drawing/2014/main" id="{50BE6469-7E77-4AB2-A6B5-C1071E1212E4}"/>
              </a:ext>
            </a:extLst>
          </p:cNvPr>
          <p:cNvSpPr txBox="1">
            <a:spLocks noGrp="1"/>
          </p:cNvSpPr>
          <p:nvPr>
            <p:ph type="dt" sz="quarter" idx="1"/>
          </p:nvPr>
        </p:nvSpPr>
        <p:spPr>
          <a:xfrm>
            <a:off x="3936546" y="0"/>
            <a:ext cx="3011695" cy="461799"/>
          </a:xfrm>
          <a:prstGeom prst="rect">
            <a:avLst/>
          </a:prstGeom>
          <a:noFill/>
          <a:ln>
            <a:noFill/>
          </a:ln>
        </p:spPr>
        <p:txBody>
          <a:bodyPr vert="horz" wrap="square" lIns="91037" tIns="47338" rIns="91037" bIns="47338" anchor="t" anchorCtr="0" compatLnSpc="1">
            <a:noAutofit/>
          </a:bodyPr>
          <a:lstStyle/>
          <a:p>
            <a:pPr marL="0" marR="0" lvl="0" indent="0" algn="r"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pitchFamily="2"/>
              <a:ea typeface="Microsoft YaHei" pitchFamily="2"/>
              <a:cs typeface="Arial" pitchFamily="2"/>
            </a:endParaRPr>
          </a:p>
        </p:txBody>
      </p:sp>
      <p:sp>
        <p:nvSpPr>
          <p:cNvPr id="5" name="Footer Placeholder 4">
            <a:extLst>
              <a:ext uri="{FF2B5EF4-FFF2-40B4-BE49-F238E27FC236}">
                <a16:creationId xmlns:a16="http://schemas.microsoft.com/office/drawing/2014/main" id="{58D89B0A-4FFF-478B-A0B4-6CB89B284C6D}"/>
              </a:ext>
            </a:extLst>
          </p:cNvPr>
          <p:cNvSpPr txBox="1">
            <a:spLocks noGrp="1"/>
          </p:cNvSpPr>
          <p:nvPr>
            <p:ph type="ftr" sz="quarter" idx="2"/>
          </p:nvPr>
        </p:nvSpPr>
        <p:spPr>
          <a:xfrm>
            <a:off x="-356" y="8772817"/>
            <a:ext cx="3011695" cy="461799"/>
          </a:xfrm>
          <a:prstGeom prst="rect">
            <a:avLst/>
          </a:prstGeom>
          <a:noFill/>
          <a:ln>
            <a:noFill/>
          </a:ln>
        </p:spPr>
        <p:txBody>
          <a:bodyPr vert="horz" wrap="square" lIns="91037" tIns="47338" rIns="91037" bIns="47338" anchor="b" anchorCtr="0" compatLnSpc="1">
            <a:noAutofit/>
          </a:bodyPr>
          <a:lstStyle/>
          <a:p>
            <a:pPr marL="0" marR="0" lvl="0" indent="0" algn="l"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endParaRPr lang="en-US" sz="1200" b="0" i="0" u="none" strike="noStrike" kern="0" cap="none" spc="0" baseline="0">
              <a:solidFill>
                <a:srgbClr val="000000"/>
              </a:solidFill>
              <a:uFillTx/>
              <a:latin typeface="Arial" pitchFamily="2"/>
              <a:ea typeface="Microsoft YaHei" pitchFamily="2"/>
              <a:cs typeface="Arial" pitchFamily="2"/>
            </a:endParaRPr>
          </a:p>
        </p:txBody>
      </p:sp>
      <p:sp>
        <p:nvSpPr>
          <p:cNvPr id="6" name="Slide Number Placeholder 5">
            <a:extLst>
              <a:ext uri="{FF2B5EF4-FFF2-40B4-BE49-F238E27FC236}">
                <a16:creationId xmlns:a16="http://schemas.microsoft.com/office/drawing/2014/main" id="{91CB1A6E-E440-47DE-BE5D-DF4D322A74C3}"/>
              </a:ext>
            </a:extLst>
          </p:cNvPr>
          <p:cNvSpPr txBox="1">
            <a:spLocks noGrp="1"/>
          </p:cNvSpPr>
          <p:nvPr>
            <p:ph type="sldNum" sz="quarter" idx="3"/>
          </p:nvPr>
        </p:nvSpPr>
        <p:spPr>
          <a:xfrm>
            <a:off x="3936546" y="8772817"/>
            <a:ext cx="3011695" cy="461799"/>
          </a:xfrm>
          <a:prstGeom prst="rect">
            <a:avLst/>
          </a:prstGeom>
          <a:noFill/>
          <a:ln>
            <a:noFill/>
          </a:ln>
        </p:spPr>
        <p:txBody>
          <a:bodyPr vert="horz" wrap="square" lIns="91037" tIns="47338" rIns="91037" bIns="47338" anchor="b" anchorCtr="0" compatLnSpc="1">
            <a:noAutofit/>
          </a:bodyPr>
          <a:lstStyle/>
          <a:p>
            <a:pPr marL="0" marR="0" lvl="0" indent="0" algn="r" defTabSz="924915" rtl="0" fontAlgn="auto" hangingPunct="1">
              <a:lnSpc>
                <a:spcPct val="100000"/>
              </a:lnSpc>
              <a:spcBef>
                <a:spcPts val="0"/>
              </a:spcBef>
              <a:spcAft>
                <a:spcPts val="0"/>
              </a:spcAft>
              <a:buNone/>
              <a:tabLst>
                <a:tab pos="0" algn="l"/>
                <a:tab pos="924915" algn="l"/>
                <a:tab pos="1849831" algn="l"/>
                <a:tab pos="2774746" algn="l"/>
                <a:tab pos="3699662" algn="l"/>
                <a:tab pos="4624577" algn="l"/>
                <a:tab pos="5549493" algn="l"/>
                <a:tab pos="6474409" algn="l"/>
                <a:tab pos="7399324" algn="l"/>
                <a:tab pos="8324240" algn="l"/>
                <a:tab pos="9249156" algn="l"/>
                <a:tab pos="10174071" algn="l"/>
              </a:tabLst>
              <a:defRPr sz="1800" b="0" i="0" u="none" strike="noStrike" kern="0" cap="none" spc="0" baseline="0">
                <a:solidFill>
                  <a:srgbClr val="000000"/>
                </a:solidFill>
                <a:uFillTx/>
              </a:defRPr>
            </a:pPr>
            <a:fld id="{B84A7768-9C6C-46CB-A39E-CC7E4DF89757}" type="slidenum">
              <a:t>‹#›</a:t>
            </a:fld>
            <a:endParaRPr lang="en-US" sz="1200" b="0" i="0" u="none" strike="noStrike" kern="0" cap="none" spc="0" baseline="0">
              <a:solidFill>
                <a:srgbClr val="000000"/>
              </a:solidFill>
              <a:uFillTx/>
              <a:latin typeface="Arial" pitchFamily="2"/>
              <a:ea typeface="Microsoft YaHei" pitchFamily="2"/>
              <a:cs typeface="Arial" pitchFamily="2"/>
            </a:endParaRPr>
          </a:p>
        </p:txBody>
      </p:sp>
    </p:spTree>
    <p:extLst>
      <p:ext uri="{BB962C8B-B14F-4D97-AF65-F5344CB8AC3E}">
        <p14:creationId xmlns:p14="http://schemas.microsoft.com/office/powerpoint/2010/main" val="248683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29DF52-5792-4CEA-882B-82D0CE24D0F3}"/>
              </a:ext>
            </a:extLst>
          </p:cNvPr>
          <p:cNvSpPr>
            <a:spLocks noGrp="1" noRot="1" noChangeAspect="1"/>
          </p:cNvSpPr>
          <p:nvPr>
            <p:ph type="sldImg" idx="2"/>
          </p:nvPr>
        </p:nvSpPr>
        <p:spPr>
          <a:xfrm>
            <a:off x="0" y="701673"/>
            <a:ext cx="0" cy="0"/>
          </a:xfrm>
          <a:prstGeom prst="rect">
            <a:avLst/>
          </a:prstGeom>
          <a:noFill/>
          <a:ln>
            <a:noFill/>
            <a:prstDash val="solid"/>
          </a:ln>
        </p:spPr>
      </p:sp>
      <p:sp>
        <p:nvSpPr>
          <p:cNvPr id="3" name="Notes Placeholder 2">
            <a:extLst>
              <a:ext uri="{FF2B5EF4-FFF2-40B4-BE49-F238E27FC236}">
                <a16:creationId xmlns:a16="http://schemas.microsoft.com/office/drawing/2014/main" id="{A88BCC44-864E-4118-A213-00459AC315D7}"/>
              </a:ext>
            </a:extLst>
          </p:cNvPr>
          <p:cNvSpPr txBox="1">
            <a:spLocks noGrp="1"/>
          </p:cNvSpPr>
          <p:nvPr>
            <p:ph type="body" sz="quarter" idx="3"/>
          </p:nvPr>
        </p:nvSpPr>
        <p:spPr>
          <a:xfrm>
            <a:off x="695008" y="4387135"/>
            <a:ext cx="5559698" cy="4155874"/>
          </a:xfrm>
          <a:prstGeom prst="rect">
            <a:avLst/>
          </a:prstGeom>
          <a:noFill/>
          <a:ln>
            <a:noFill/>
          </a:ln>
        </p:spPr>
        <p:txBody>
          <a:bodyPr vert="horz" wrap="square" lIns="0" tIns="0" rIns="0" bIns="0" anchor="t" anchorCtr="0" compatLnSpc="1">
            <a:noAutofit/>
          </a:bodyPr>
          <a:lstStyle/>
          <a:p>
            <a:pPr lvl="0"/>
            <a:endParaRPr lang="en-US"/>
          </a:p>
        </p:txBody>
      </p:sp>
    </p:spTree>
    <p:extLst>
      <p:ext uri="{BB962C8B-B14F-4D97-AF65-F5344CB8AC3E}">
        <p14:creationId xmlns:p14="http://schemas.microsoft.com/office/powerpoint/2010/main" val="32980401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45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lang="en-US" sz="1200" b="0" i="0" u="none" strike="noStrike" kern="0" cap="none" spc="0" baseline="0">
        <a:solidFill>
          <a:srgbClr val="000000"/>
        </a:solidFill>
        <a:highlight>
          <a:scrgbClr r="0" g="0" b="0">
            <a:alpha val="0"/>
          </a:scrgbClr>
        </a:highlight>
        <a:uFillTx/>
        <a:latin typeface="Arial" pitchFamily="2"/>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wisegeek.com/what-is-clinical-research.htm"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www.wisegeek.com/what-is-the-fda.htm" TargetMode="External"/><Relationship Id="rId5" Type="http://schemas.openxmlformats.org/officeDocument/2006/relationships/hyperlink" Target="https://www.wisegeek.com/what-are-clinical-trials.htm" TargetMode="External"/><Relationship Id="rId4" Type="http://schemas.openxmlformats.org/officeDocument/2006/relationships/hyperlink" Target="https://www.wisegeek.com/what-is-drug-development.htm"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1215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5B405B-0249-4B24-ADEF-5C50D21CA1AE}"/>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7A9904AF-AB2D-4DFF-B1AB-1007228A10B0}"/>
              </a:ext>
            </a:extLst>
          </p:cNvPr>
          <p:cNvSpPr txBox="1">
            <a:spLocks noGrp="1"/>
          </p:cNvSpPr>
          <p:nvPr>
            <p:ph type="body" sz="quarter" idx="1"/>
          </p:nvPr>
        </p:nvSpPr>
        <p:spPr/>
        <p:txBody>
          <a:bodyPr/>
          <a:lstStyle/>
          <a:p>
            <a:pPr lvl="0"/>
            <a:r>
              <a:rPr lang="en-US"/>
              <a:t>study is only designed to assess the pharmacokinetics, safety, and/or maximum tolerated dose of an investigational drug </a:t>
            </a:r>
          </a:p>
          <a:p>
            <a:pPr lvl="0"/>
            <a:r>
              <a:rPr lang="en-US"/>
              <a:t>Studies that prospectively assign human participants to conditions (i.e., experimentally manipulate independent variables) and that assess biomedical or behavioral outcomes in humans for the purpose of understanding the fundamental aspects of phenomena without specific application towards processes or products in mind. </a:t>
            </a:r>
          </a:p>
          <a:p>
            <a:pPr lvl="0"/>
            <a:r>
              <a:rPr lang="en-US"/>
              <a:t>Basic Experimental Studies with Humans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2F72C2-0A68-4225-9B55-5721AF13512D}"/>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4DC3969F-E6F4-42DB-A4A9-8523AFAC575D}"/>
              </a:ext>
            </a:extLst>
          </p:cNvPr>
          <p:cNvSpPr txBox="1">
            <a:spLocks noGrp="1"/>
          </p:cNvSpPr>
          <p:nvPr>
            <p:ph type="body" sz="quarter"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CB1E1-2BF9-49A2-A1F9-5A074DA93383}"/>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179AFD73-A464-4768-9DC1-4149D0723255}"/>
              </a:ext>
            </a:extLst>
          </p:cNvPr>
          <p:cNvSpPr txBox="1">
            <a:spLocks noGrp="1"/>
          </p:cNvSpPr>
          <p:nvPr>
            <p:ph type="body" sz="quarter" idx="1"/>
          </p:nvPr>
        </p:nvSpPr>
        <p:spPr/>
        <p:txBody>
          <a:bodyPr/>
          <a:lstStyle/>
          <a:p>
            <a:r>
              <a:rPr lang="en-US" dirty="0"/>
              <a:t>Biomedical ethics</a:t>
            </a:r>
          </a:p>
          <a:p>
            <a:r>
              <a:rPr lang="en-US" dirty="0"/>
              <a:t>Non-</a:t>
            </a:r>
            <a:r>
              <a:rPr lang="en-US" dirty="0" err="1"/>
              <a:t>malefiecence</a:t>
            </a:r>
            <a:r>
              <a:rPr lang="en-US" dirty="0"/>
              <a:t> do harm health professional </a:t>
            </a:r>
          </a:p>
          <a:p>
            <a:r>
              <a:rPr lang="en-US" dirty="0"/>
              <a:t>Beneficence—produce a benefit for participants or those coming after them core of the Hippocratic oath</a:t>
            </a:r>
          </a:p>
          <a:p>
            <a:r>
              <a:rPr lang="en-US" dirty="0"/>
              <a:t>Justice </a:t>
            </a:r>
          </a:p>
          <a:p>
            <a:r>
              <a:rPr lang="en-US" dirty="0"/>
              <a:t>Ethical issues on health care, medicine and research </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18B079-43E1-4A2D-BF35-DFC5C06479F9}"/>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BD936FAE-F8E8-4AD8-9E13-1F1B3BDF1FC0}"/>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5FF03-E29C-4623-89FC-A50CB1189CF3}"/>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05F35A7-24D8-46FA-B421-1A0516DD8A5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6C65FF-2E6F-4F41-800B-BF18AD0507E7}"/>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78EF4C8-F201-4044-A644-CAD210B2D1D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F05619-0A5B-41A0-A31C-1B7C59147173}"/>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BA6F64FE-BD0F-4660-977D-C837A4A8ADF1}"/>
              </a:ext>
            </a:extLst>
          </p:cNvPr>
          <p:cNvSpPr txBox="1">
            <a:spLocks noGrp="1"/>
          </p:cNvSpPr>
          <p:nvPr>
            <p:ph type="body" sz="quarter"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5F773E-8847-441B-9758-99804BE2FCA9}"/>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EE1C2E22-FE1C-4713-8783-77FC83F33DA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B3FC2E-4754-411F-B49B-CF3B510F8AD4}"/>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0473F452-7142-42DD-BFAB-D8EECDA562A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452690-69AE-4AD6-8A02-4EEB0FE6B4A6}"/>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D47CE2A-4A91-493E-AFC6-E7168B133C8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06E5C-D968-44C5-8802-692CAA14A4AF}"/>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4756CF33-CBBC-471C-A0B9-CEC97F641BA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0C540-2623-43A9-8623-A4E7B3EAF11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1FDFC1E9-1DE8-443E-80C2-9B3494FFCED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D555BE-4327-448B-A502-E0F5EF1B971F}"/>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5FD1A76-3FF5-44E9-9F2E-D44F83C86EF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29229B-5E28-4FA9-BEBB-8FEBCB7B4419}"/>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ECA8F7C6-C667-4DD8-AB22-7BDC7491C769}"/>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1968F8-CE81-42D7-8039-8C9351D8932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3898EF2-2D68-4D54-9C17-B62B5A46F24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9C8E5-6DDC-4B37-9C8B-0F088DC70BE4}"/>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B39AA9FA-721F-4A92-83B7-57E3025245F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9692AA-CB9E-4FD2-80BB-0AF7960D0A28}"/>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6C388C1-E101-46E6-8E4F-D77DD97A993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DEF760-606B-4F89-858A-F70428EC1E8A}"/>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C378E0AB-73EB-4B21-BD74-F103F571367C}"/>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7D8EC8-65BB-476D-8145-F47589992F0F}"/>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C4724B37-4A1F-479B-8DC8-10D49BF2D86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949CD-2892-4172-9FF6-FC48FEE2E123}"/>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EDB8313D-4338-419A-9359-B231592E91BB}"/>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AA9E9F-54B7-4790-9734-68BFD35862C1}"/>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FFEB1359-CA81-4876-8EED-2ED3E2256C51}"/>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D60E3B-6F9E-47D8-8196-A9A382469CE5}"/>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02759BE-FB84-4445-9D08-32E98BEC0E4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F80BD6-E928-4154-8A39-3A8647A89940}"/>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0135DBD-76EB-4260-9F35-152D51D24EE9}"/>
              </a:ext>
            </a:extLst>
          </p:cNvPr>
          <p:cNvSpPr txBox="1">
            <a:spLocks noGrp="1"/>
          </p:cNvSpPr>
          <p:nvPr>
            <p:ph type="body" sz="quarter" idx="1"/>
          </p:nvPr>
        </p:nvSpPr>
        <p:spPr/>
        <p:txBody>
          <a:bodyPr/>
          <a:lstStyle/>
          <a:p>
            <a:pPr lvl="0"/>
            <a:r>
              <a:rPr lang="en-US">
                <a:hlinkClick r:id="rId3"/>
              </a:rPr>
              <a:t>clinical research</a:t>
            </a:r>
            <a:r>
              <a:rPr lang="en-US"/>
              <a:t> organization (CRO), also called a contract research organization is a company that works in the pharmaceutical industry in most cases. The clinical research organization may be involved in all processes of developing new pharmaceuticals. Others merely administer tests on newly developed drugs. </a:t>
            </a:r>
          </a:p>
          <a:p>
            <a:pPr lvl="0"/>
            <a:r>
              <a:rPr lang="en-US"/>
              <a:t>Some large drug manufacturing companies have a clinical research organization within the company. Others prefer to outsource testing and </a:t>
            </a:r>
            <a:r>
              <a:rPr lang="en-US">
                <a:hlinkClick r:id="rId4"/>
              </a:rPr>
              <a:t>drug development</a:t>
            </a:r>
            <a:r>
              <a:rPr lang="en-US"/>
              <a:t> to other organizations specifically designed for this purpose. By hiring an independent clinical research organization to administer testing, results of testing are less questioned, since the independent organization has no self-interest in promoting a bad drug. Increasingly as some medications, which were tested by their makers, have proven not to do what they promise, the independent clinical research organization has been shown to be invaluable to pharmaceutical companies.</a:t>
            </a:r>
          </a:p>
          <a:p>
            <a:pPr lvl="0"/>
            <a:r>
              <a:rPr lang="en-US"/>
              <a:t>In addition to </a:t>
            </a:r>
            <a:r>
              <a:rPr lang="en-US">
                <a:hlinkClick r:id="rId5"/>
              </a:rPr>
              <a:t>clinical trials</a:t>
            </a:r>
            <a:r>
              <a:rPr lang="en-US"/>
              <a:t> on a variety of pharmaceuticals and different chemicals, a US clinical research organization may prepare the way for successful chemicals to be approved by the Food and Drug Administration (</a:t>
            </a:r>
            <a:r>
              <a:rPr lang="en-US">
                <a:hlinkClick r:id="rId6"/>
              </a:rPr>
              <a:t>FDA</a:t>
            </a:r>
            <a:r>
              <a:rPr lang="en-US"/>
              <a:t>). FDA requirements are significant, and amassing a large amount of positive data about a chemical helps to quickly move the drug into the approved category. The clinical research organization may help prepare all FDA paperwork and supporting documents needed to gain approval.</a:t>
            </a:r>
          </a:p>
          <a:p>
            <a:pPr lvl="0"/>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B144AB-DE35-4CD2-AD06-C104F8D71CCE}"/>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7E9BD6D3-3044-4EA2-B9B0-6CB6776F16C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11F4C8-DC97-4106-B31C-316A5DAAAB31}"/>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84812AE-6EF9-4953-9167-8C19AC44B62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EA3F2C-9425-4312-80A7-DFB1FDACFA7E}"/>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B626B6D-8E8D-4CB6-ABF0-E5C829D7B96A}"/>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1A0FB-724F-45E1-8857-455167D98837}"/>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38677BE1-2267-45C0-82CA-810FDE62E7B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8CB52-3F74-4E9B-A437-56F118DB0367}"/>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FD4866E5-8656-4173-B44F-E5F75F640587}"/>
              </a:ext>
            </a:extLst>
          </p:cNvPr>
          <p:cNvSpPr txBox="1">
            <a:spLocks noGrp="1"/>
          </p:cNvSpPr>
          <p:nvPr>
            <p:ph type="body" sz="quarter" idx="1"/>
          </p:nvPr>
        </p:nvSpPr>
        <p:spPr/>
        <p:txBody>
          <a:bodyPr/>
          <a:lstStyle/>
          <a:p>
            <a:pPr lvl="0"/>
            <a:r>
              <a:rPr lang="en-US"/>
              <a:t>Common problem sponsor makes all information  about the trial confidential must review the terms of confidentiality and publication to gether</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281B4D-1B58-41CB-9597-997593036C65}"/>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3A6DB50-F4E3-4B92-A56C-977CC93BAC94}"/>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941A5-6A27-49DF-A64F-7FA56C4A842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EFADCA8D-2369-45A1-B259-73947EB132B3}"/>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AC71F1-52C4-4D9F-830B-1BAD3B3D5891}"/>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668C95CB-04D0-4746-88E0-5F01EDEA4DB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65C8D1-AA31-4732-AA75-3D9CB244F9BD}"/>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6402FB3A-35E1-406F-806E-AC386C291E1C}"/>
              </a:ext>
            </a:extLst>
          </p:cNvPr>
          <p:cNvSpPr txBox="1">
            <a:spLocks noGrp="1"/>
          </p:cNvSpPr>
          <p:nvPr>
            <p:ph type="body" sz="quarter" idx="1"/>
          </p:nvPr>
        </p:nvSpPr>
        <p:spPr/>
        <p:txBody>
          <a:bodyPr/>
          <a:lstStyle/>
          <a:p>
            <a:pPr lvl="0"/>
            <a:r>
              <a:rPr lang="en-US"/>
              <a:t>Institution acknowledges that, pursuant to Section 111 of the Medicare, Medicaid, and SCHIP Extension</a:t>
            </a:r>
          </a:p>
          <a:p>
            <a:pPr lvl="0"/>
            <a:r>
              <a:rPr lang="en-US"/>
              <a:t>Act of 2007 ("MMSEA"), Sponsor has an obligation to submit certain reports to the Centers for Medicare</a:t>
            </a:r>
          </a:p>
          <a:p>
            <a:pPr lvl="0"/>
            <a:r>
              <a:rPr lang="en-US"/>
              <a:t>&amp; Medicaid Services with respect to Medicare beneficiaries who participate in the Study and experience a research injury for which diagnosis or treatment costs are incurred. Sponsor recognizes that Institution</a:t>
            </a:r>
          </a:p>
          <a:p>
            <a:pPr lvl="0"/>
            <a:r>
              <a:rPr lang="en-US"/>
              <a:t>and Sponsor are subject to laws and regulations protecting the confidentiality of research subject information. Accordingly: (1) Institution agrees upon prior written request to provide to Sponsor, or a</a:t>
            </a:r>
          </a:p>
          <a:p>
            <a:pPr lvl="0"/>
            <a:r>
              <a:rPr lang="en-US"/>
              <a:t>third-party vendor as designated by Sponsor, certain identifiable patient information required by MMSEA for Study subjects who are Medicare beneficiaries and incur medical costs in association with a research injury and whose costs are reimbursed by Sponsor pursuant to this Agreement; and (2) Institution</a:t>
            </a:r>
          </a:p>
          <a:p>
            <a:pPr lvl="0"/>
            <a:r>
              <a:rPr lang="en-US"/>
              <a:t>further agrees to otherwise cooperate with Sponsor (and any third-party vendors as designated by</a:t>
            </a:r>
          </a:p>
          <a:p>
            <a:pPr lvl="0"/>
            <a:r>
              <a:rPr lang="en-US"/>
              <a:t>Sponsor) to the extent necessary for Sponsor to meet its MMSEA reporting obligations.</a:t>
            </a:r>
          </a:p>
          <a:p>
            <a:pPr lvl="0"/>
            <a:r>
              <a:rPr lang="en-US"/>
              <a:t> </a:t>
            </a:r>
          </a:p>
          <a:p>
            <a:pPr lv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FE817A-94E1-4481-BFD0-AEDB0AB14CCC}"/>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B688FEB-7532-4E0E-8418-64B04AC026B7}"/>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09BC5C-2CD0-4BF4-9C06-A436F1E3A565}"/>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F276537A-2E4F-44C9-9243-47E90A39F35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3067D-85BD-4C87-8D5F-442E40635B16}"/>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FB3484D6-482D-4039-87E1-78968E134E9F}"/>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88FA1D-AC44-4FED-9F27-F23F91CC201A}"/>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AFE2A8E-CB44-4006-8196-C39C75645C1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AF26B6-5BC4-4CFB-B5AF-98147C518C2B}"/>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12B83C0-DE55-44B7-BDE7-0F3A456FFBA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10750C-65FD-45F5-A631-1D77A73425B2}"/>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B760446E-88DF-49B5-9017-63CFE19BC53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4A6E5-8BDB-4687-84B7-C2547BCEE335}"/>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AB3CADFE-DC86-468A-85F4-53F6897E38A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C493C-E17E-4002-9DAE-1344F8E7D641}"/>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DFA2831D-144C-41BE-BEA4-646CE3A8B7FD}"/>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74E6B-CE49-4D7C-BD96-F7A926CFE37A}"/>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0A8A66A5-04A8-4049-80D9-017DBAFFAA69}"/>
              </a:ext>
            </a:extLst>
          </p:cNvPr>
          <p:cNvSpPr txBox="1">
            <a:spLocks noGrp="1"/>
          </p:cNvSpPr>
          <p:nvPr>
            <p:ph type="body" sz="quarter"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6E72CB-F183-4423-9DE2-82450D7D93A1}"/>
              </a:ext>
            </a:extLst>
          </p:cNvPr>
          <p:cNvSpPr>
            <a:spLocks noGrp="1" noRot="1" noChangeAspect="1"/>
          </p:cNvSpPr>
          <p:nvPr>
            <p:ph type="sldImg"/>
          </p:nvPr>
        </p:nvSpPr>
        <p:spPr>
          <a:xfrm>
            <a:off x="0" y="701675"/>
            <a:ext cx="0" cy="0"/>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41B53254-8133-4A1F-9324-EB1457B6EA96}"/>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22C6AE-1C99-4EE7-BDDB-6D49E34321EE}"/>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50F1E29E-5D0F-40F4-8571-2111145413B5}"/>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87017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7523C-64F3-4CBA-9A64-2A08C875B791}"/>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646F57E4-D71D-4348-95EE-D1FF541215C8}"/>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B78DDB-239B-4D8F-B487-080BF4EE36A6}"/>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2C8F8B12-15E7-4F3B-9B56-2C6916EA1C72}"/>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875C6B-645A-49A9-B6C4-24A8EFE2AA90}"/>
              </a:ext>
            </a:extLst>
          </p:cNvPr>
          <p:cNvSpPr>
            <a:spLocks noGrp="1" noRot="1" noChangeAspect="1"/>
          </p:cNvSpPr>
          <p:nvPr>
            <p:ph type="sldImg"/>
          </p:nvPr>
        </p:nvSpPr>
        <p:spPr>
          <a:xfrm>
            <a:off x="1166813" y="701675"/>
            <a:ext cx="4616450" cy="3462338"/>
          </a:xfrm>
          <a:solidFill>
            <a:srgbClr val="729FCF"/>
          </a:solidFill>
          <a:ln w="25402">
            <a:solidFill>
              <a:srgbClr val="3465A4"/>
            </a:solidFill>
            <a:prstDash val="solid"/>
          </a:ln>
        </p:spPr>
      </p:sp>
      <p:sp>
        <p:nvSpPr>
          <p:cNvPr id="3" name="Notes Placeholder 2">
            <a:extLst>
              <a:ext uri="{FF2B5EF4-FFF2-40B4-BE49-F238E27FC236}">
                <a16:creationId xmlns:a16="http://schemas.microsoft.com/office/drawing/2014/main" id="{BB72EA5A-E9BC-465F-AFB6-0E4E8CF4615E}"/>
              </a:ext>
            </a:extLst>
          </p:cNvPr>
          <p:cNvSpPr txBox="1">
            <a:spLocks noGrp="1"/>
          </p:cNvSpPr>
          <p:nvPr>
            <p:ph type="body" sz="quarter"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A1ACDB-CA7D-49C9-B051-FCEB4676B5D8}"/>
              </a:ext>
            </a:extLst>
          </p:cNvPr>
          <p:cNvSpPr>
            <a:spLocks noGrp="1" noRot="1" noChangeAspect="1"/>
          </p:cNvSpPr>
          <p:nvPr>
            <p:ph type="sldImg"/>
          </p:nvPr>
        </p:nvSpPr>
        <p:spPr>
          <a:xfrm>
            <a:off x="0" y="701675"/>
            <a:ext cx="0" cy="0"/>
          </a:xfrm>
        </p:spPr>
      </p:sp>
      <p:sp>
        <p:nvSpPr>
          <p:cNvPr id="3" name="Notes Placeholder 2">
            <a:extLst>
              <a:ext uri="{FF2B5EF4-FFF2-40B4-BE49-F238E27FC236}">
                <a16:creationId xmlns:a16="http://schemas.microsoft.com/office/drawing/2014/main" id="{29D86E7A-E7FE-42C5-B63F-C6F50A1A023C}"/>
              </a:ext>
            </a:extLst>
          </p:cNvPr>
          <p:cNvSpPr txBox="1">
            <a:spLocks noGrp="1"/>
          </p:cNvSpPr>
          <p:nvPr>
            <p:ph type="body" sz="quarter" idx="1"/>
          </p:nvPr>
        </p:nvSpPr>
        <p:spPr/>
        <p:txBody>
          <a:bodyPr/>
          <a:lstStyle/>
          <a:p>
            <a:r>
              <a:rPr lang="en-US" dirty="0"/>
              <a:t>An intervention is defined as a manipulation of the subject's environment for the purpose of modifying one or more health related biomedical or behavioral processes and/or end points</a:t>
            </a:r>
          </a:p>
          <a:p>
            <a:r>
              <a:rPr lang="en-US" dirty="0"/>
              <a:t>As an example an observational study would not be considered a clinical trial another example would be the comparison of functionality of medical devices, </a:t>
            </a:r>
            <a:r>
              <a:rPr lang="en-US" dirty="0" err="1"/>
              <a:t>retrospecotive</a:t>
            </a:r>
            <a:r>
              <a:rPr lang="en-US" dirty="0"/>
              <a:t> chart review/medical record review is research not a clinical trial—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28F5603-F225-46DE-BD61-19A6846FD05A}" type="slidenum">
              <a:rPr lang="en-US" smtClean="0"/>
              <a:t>‹#›</a:t>
            </a:fld>
            <a:endParaRPr lang="en-US"/>
          </a:p>
        </p:txBody>
      </p:sp>
    </p:spTree>
    <p:extLst>
      <p:ext uri="{BB962C8B-B14F-4D97-AF65-F5344CB8AC3E}">
        <p14:creationId xmlns:p14="http://schemas.microsoft.com/office/powerpoint/2010/main" val="306623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Tree>
    <p:extLst>
      <p:ext uri="{BB962C8B-B14F-4D97-AF65-F5344CB8AC3E}">
        <p14:creationId xmlns:p14="http://schemas.microsoft.com/office/powerpoint/2010/main" val="350792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4281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Tree>
    <p:extLst>
      <p:ext uri="{BB962C8B-B14F-4D97-AF65-F5344CB8AC3E}">
        <p14:creationId xmlns:p14="http://schemas.microsoft.com/office/powerpoint/2010/main" val="1734901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9402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5089A19E-0ECF-46E3-BA8C-22E564612F45}" type="slidenum">
              <a:rPr lang="en-US" smtClean="0"/>
              <a:t>‹#›</a:t>
            </a:fld>
            <a:endParaRPr lang="en-US"/>
          </a:p>
        </p:txBody>
      </p:sp>
    </p:spTree>
    <p:extLst>
      <p:ext uri="{BB962C8B-B14F-4D97-AF65-F5344CB8AC3E}">
        <p14:creationId xmlns:p14="http://schemas.microsoft.com/office/powerpoint/2010/main" val="348213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E4AABA1B-D47B-4667-B8C6-4514ACC96362}" type="slidenum">
              <a:rPr lang="en-US" smtClean="0"/>
              <a:t>‹#›</a:t>
            </a:fld>
            <a:endParaRPr lang="en-US"/>
          </a:p>
        </p:txBody>
      </p:sp>
    </p:spTree>
    <p:extLst>
      <p:ext uri="{BB962C8B-B14F-4D97-AF65-F5344CB8AC3E}">
        <p14:creationId xmlns:p14="http://schemas.microsoft.com/office/powerpoint/2010/main" val="2353609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1A6F2AB-96DD-4CC5-959D-0FEFB83E1BC7}" type="slidenum">
              <a:rPr lang="en-US" smtClean="0"/>
              <a:t>‹#›</a:t>
            </a:fld>
            <a:endParaRPr lang="en-US"/>
          </a:p>
        </p:txBody>
      </p:sp>
    </p:spTree>
    <p:extLst>
      <p:ext uri="{BB962C8B-B14F-4D97-AF65-F5344CB8AC3E}">
        <p14:creationId xmlns:p14="http://schemas.microsoft.com/office/powerpoint/2010/main" val="40878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2E6EFF0-5701-4745-928F-54D1B3C15089}" type="slidenum">
              <a:rPr lang="en-US" smtClean="0"/>
              <a:t>‹#›</a:t>
            </a:fld>
            <a:endParaRPr lang="en-US"/>
          </a:p>
        </p:txBody>
      </p:sp>
    </p:spTree>
    <p:extLst>
      <p:ext uri="{BB962C8B-B14F-4D97-AF65-F5344CB8AC3E}">
        <p14:creationId xmlns:p14="http://schemas.microsoft.com/office/powerpoint/2010/main" val="322326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2511EDA8-CADD-4D7E-AA37-BA0D80C5074E}" type="slidenum">
              <a:rPr lang="en-US" smtClean="0"/>
              <a:t>‹#›</a:t>
            </a:fld>
            <a:endParaRPr lang="en-US"/>
          </a:p>
        </p:txBody>
      </p:sp>
    </p:spTree>
    <p:extLst>
      <p:ext uri="{BB962C8B-B14F-4D97-AF65-F5344CB8AC3E}">
        <p14:creationId xmlns:p14="http://schemas.microsoft.com/office/powerpoint/2010/main" val="1208598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E5BD9FF8-C294-44BA-89E0-02028E55E408}" type="slidenum">
              <a:rPr lang="en-US" smtClean="0"/>
              <a:t>‹#›</a:t>
            </a:fld>
            <a:endParaRPr lang="en-US"/>
          </a:p>
        </p:txBody>
      </p:sp>
    </p:spTree>
    <p:extLst>
      <p:ext uri="{BB962C8B-B14F-4D97-AF65-F5344CB8AC3E}">
        <p14:creationId xmlns:p14="http://schemas.microsoft.com/office/powerpoint/2010/main" val="311802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C775A3D3-30F6-4C83-A3FA-4921C0850FD2}" type="slidenum">
              <a:rPr lang="en-US" smtClean="0"/>
              <a:t>‹#›</a:t>
            </a:fld>
            <a:endParaRPr lang="en-US"/>
          </a:p>
        </p:txBody>
      </p:sp>
    </p:spTree>
    <p:extLst>
      <p:ext uri="{BB962C8B-B14F-4D97-AF65-F5344CB8AC3E}">
        <p14:creationId xmlns:p14="http://schemas.microsoft.com/office/powerpoint/2010/main" val="111904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CF2BA462-D905-4901-ACEC-82AEEBA52BA8}" type="slidenum">
              <a:rPr lang="en-US" smtClean="0"/>
              <a:t>‹#›</a:t>
            </a:fld>
            <a:endParaRPr lang="en-US"/>
          </a:p>
        </p:txBody>
      </p:sp>
    </p:spTree>
    <p:extLst>
      <p:ext uri="{BB962C8B-B14F-4D97-AF65-F5344CB8AC3E}">
        <p14:creationId xmlns:p14="http://schemas.microsoft.com/office/powerpoint/2010/main" val="365515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319AAFAA-6811-4F83-9302-7C2308829428}" type="slidenum">
              <a:rPr lang="en-US" smtClean="0"/>
              <a:t>‹#›</a:t>
            </a:fld>
            <a:endParaRPr lang="en-US"/>
          </a:p>
        </p:txBody>
      </p:sp>
    </p:spTree>
    <p:extLst>
      <p:ext uri="{BB962C8B-B14F-4D97-AF65-F5344CB8AC3E}">
        <p14:creationId xmlns:p14="http://schemas.microsoft.com/office/powerpoint/2010/main" val="106882600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535C690-E4AC-4869-A28A-A10BC3DC8C7F}" type="slidenum">
              <a:rPr lang="en-US" smtClean="0"/>
              <a:t>‹#›</a:t>
            </a:fld>
            <a:endParaRPr lang="en-US"/>
          </a:p>
        </p:txBody>
      </p:sp>
    </p:spTree>
    <p:extLst>
      <p:ext uri="{BB962C8B-B14F-4D97-AF65-F5344CB8AC3E}">
        <p14:creationId xmlns:p14="http://schemas.microsoft.com/office/powerpoint/2010/main" val="186416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649A4CEC-E235-43E6-AEA4-B3296DE55AF0}" type="slidenum">
              <a:rPr lang="en-US" smtClean="0"/>
              <a:t>‹#›</a:t>
            </a:fld>
            <a:endParaRPr lang="en-US"/>
          </a:p>
        </p:txBody>
      </p:sp>
    </p:spTree>
    <p:extLst>
      <p:ext uri="{BB962C8B-B14F-4D97-AF65-F5344CB8AC3E}">
        <p14:creationId xmlns:p14="http://schemas.microsoft.com/office/powerpoint/2010/main" val="77509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lvl="0"/>
            <a:fld id="{3FBB3A20-0093-4E69-8806-BBF9D5E557EC}" type="slidenum">
              <a:rPr lang="en-US" smtClean="0"/>
              <a:t>‹#›</a:t>
            </a:fld>
            <a:endParaRPr lang="en-US"/>
          </a:p>
        </p:txBody>
      </p:sp>
    </p:spTree>
    <p:extLst>
      <p:ext uri="{BB962C8B-B14F-4D97-AF65-F5344CB8AC3E}">
        <p14:creationId xmlns:p14="http://schemas.microsoft.com/office/powerpoint/2010/main" val="32805161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hhs.gov/ocr/privacy/hipaa/administrative/privacyrul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lossary.htm#BasicExperimentalStudieswithHumans"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clinicaltrials.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mailto:swhite82@uthsc.edu" TargetMode="Externa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B2C2B-8ECD-4228-B0C2-E7DAB91AC861}"/>
              </a:ext>
            </a:extLst>
          </p:cNvPr>
          <p:cNvSpPr>
            <a:spLocks noGrp="1"/>
          </p:cNvSpPr>
          <p:nvPr>
            <p:ph type="ctrTitle"/>
          </p:nvPr>
        </p:nvSpPr>
        <p:spPr>
          <a:xfrm>
            <a:off x="1065513" y="1014646"/>
            <a:ext cx="6216024" cy="1380756"/>
          </a:xfrm>
        </p:spPr>
        <p:txBody>
          <a:bodyPr>
            <a:normAutofit/>
          </a:bodyPr>
          <a:lstStyle/>
          <a:p>
            <a:pPr algn="ctr"/>
            <a:r>
              <a:rPr lang="en-US" sz="3600" dirty="0"/>
              <a:t>Research 103</a:t>
            </a:r>
            <a:br>
              <a:rPr lang="en-US" sz="3600" dirty="0"/>
            </a:br>
            <a:r>
              <a:rPr lang="en-US" sz="1800" dirty="0"/>
              <a:t>sponsored by</a:t>
            </a:r>
          </a:p>
        </p:txBody>
      </p:sp>
      <p:pic>
        <p:nvPicPr>
          <p:cNvPr id="4" name="Picture 3">
            <a:extLst>
              <a:ext uri="{FF2B5EF4-FFF2-40B4-BE49-F238E27FC236}">
                <a16:creationId xmlns:a16="http://schemas.microsoft.com/office/drawing/2014/main" id="{BEFC4F27-11CE-4167-B298-36FF8CBCAB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7511" y="2642360"/>
            <a:ext cx="4648200" cy="2590800"/>
          </a:xfrm>
          <a:prstGeom prst="rect">
            <a:avLst/>
          </a:prstGeom>
          <a:noFill/>
          <a:ln>
            <a:noFill/>
          </a:ln>
        </p:spPr>
      </p:pic>
    </p:spTree>
    <p:extLst>
      <p:ext uri="{BB962C8B-B14F-4D97-AF65-F5344CB8AC3E}">
        <p14:creationId xmlns:p14="http://schemas.microsoft.com/office/powerpoint/2010/main" val="1077428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CDFCE-E5DE-4F06-895B-48A0F32F1C2A}"/>
              </a:ext>
            </a:extLst>
          </p:cNvPr>
          <p:cNvSpPr>
            <a:spLocks noGrp="1"/>
          </p:cNvSpPr>
          <p:nvPr>
            <p:ph type="title"/>
          </p:nvPr>
        </p:nvSpPr>
        <p:spPr/>
        <p:txBody>
          <a:bodyPr/>
          <a:lstStyle/>
          <a:p>
            <a:r>
              <a:rPr lang="en-US" dirty="0"/>
              <a:t>Data Use Agreements </a:t>
            </a:r>
          </a:p>
        </p:txBody>
      </p:sp>
      <p:sp>
        <p:nvSpPr>
          <p:cNvPr id="3" name="Content Placeholder 2">
            <a:extLst>
              <a:ext uri="{FF2B5EF4-FFF2-40B4-BE49-F238E27FC236}">
                <a16:creationId xmlns:a16="http://schemas.microsoft.com/office/drawing/2014/main" id="{1AFC776E-4D93-434C-9C49-7482D95CCA6C}"/>
              </a:ext>
            </a:extLst>
          </p:cNvPr>
          <p:cNvSpPr>
            <a:spLocks noGrp="1"/>
          </p:cNvSpPr>
          <p:nvPr>
            <p:ph idx="1"/>
          </p:nvPr>
        </p:nvSpPr>
        <p:spPr>
          <a:xfrm>
            <a:off x="609599" y="1464816"/>
            <a:ext cx="6347714" cy="4576547"/>
          </a:xfrm>
        </p:spPr>
        <p:txBody>
          <a:bodyPr>
            <a:normAutofit fontScale="85000" lnSpcReduction="10000"/>
          </a:bodyPr>
          <a:lstStyle/>
          <a:p>
            <a:pPr eaLnBrk="1" hangingPunct="1">
              <a:defRPr/>
            </a:pPr>
            <a:r>
              <a:rPr lang="en-US" sz="2000" b="1" dirty="0">
                <a:latin typeface="Calibri" charset="0"/>
              </a:rPr>
              <a:t>Data Use Agreement (DUA): is a contractual agreement used to define how access to and/or exchanged data may be used.  The primary consideration is the protection of protected health data PHI in accordance with HIPAA Regulations  </a:t>
            </a:r>
            <a:r>
              <a:rPr lang="en-US" sz="2000" b="1" dirty="0">
                <a:latin typeface="Calibri" charset="0"/>
                <a:hlinkClick r:id="rId3"/>
              </a:rPr>
              <a:t>45 CFR Part 160-164</a:t>
            </a:r>
            <a:endParaRPr lang="en-US" sz="2000" b="1" dirty="0">
              <a:latin typeface="Calibri" charset="0"/>
            </a:endParaRPr>
          </a:p>
          <a:p>
            <a:pPr eaLnBrk="1" hangingPunct="1">
              <a:defRPr/>
            </a:pPr>
            <a:endParaRPr lang="en-US" b="1" dirty="0">
              <a:latin typeface="Calibri" charset="0"/>
            </a:endParaRPr>
          </a:p>
          <a:p>
            <a:pPr eaLnBrk="1" hangingPunct="1">
              <a:defRPr/>
            </a:pPr>
            <a:r>
              <a:rPr lang="en-US" sz="3600" dirty="0">
                <a:latin typeface="Calibri" charset="0"/>
              </a:rPr>
              <a:t>The DUA details: </a:t>
            </a:r>
          </a:p>
          <a:p>
            <a:pPr marL="228600" indent="-228600" eaLnBrk="1" hangingPunct="1">
              <a:buFont typeface="Arial" panose="020B0604020202020204" pitchFamily="34" charset="0"/>
              <a:buChar char="•"/>
              <a:defRPr/>
            </a:pPr>
            <a:r>
              <a:rPr lang="en-US" b="1" dirty="0">
                <a:latin typeface="Calibri" charset="0"/>
              </a:rPr>
              <a:t>Permitted use(s) and disclosure of the data, primarily thought publication of research results of the provided data and sets forth the data recipient’s responsibility’s with respect to them. </a:t>
            </a:r>
          </a:p>
          <a:p>
            <a:pPr marL="228600" indent="-228600" eaLnBrk="1" hangingPunct="1">
              <a:buFont typeface="Arial" panose="020B0604020202020204" pitchFamily="34" charset="0"/>
              <a:buChar char="•"/>
              <a:defRPr/>
            </a:pPr>
            <a:endParaRPr lang="en-US" b="1" dirty="0">
              <a:latin typeface="Calibri" charset="0"/>
            </a:endParaRPr>
          </a:p>
          <a:p>
            <a:pPr marL="228600" indent="-228600" eaLnBrk="1" hangingPunct="1">
              <a:buFont typeface="Arial" panose="020B0604020202020204" pitchFamily="34" charset="0"/>
              <a:buChar char="•"/>
              <a:defRPr/>
            </a:pPr>
            <a:r>
              <a:rPr lang="en-US" b="1" dirty="0">
                <a:latin typeface="Calibri" charset="0"/>
              </a:rPr>
              <a:t>Establishes  a term for the use of the provided data and conditions which would be considered to breach the agreement.</a:t>
            </a:r>
          </a:p>
          <a:p>
            <a:pPr marL="228600" indent="-228600" eaLnBrk="1" hangingPunct="1">
              <a:buFont typeface="Arial" panose="020B0604020202020204" pitchFamily="34" charset="0"/>
              <a:buChar char="•"/>
              <a:defRPr/>
            </a:pPr>
            <a:endParaRPr lang="en-US" b="1" dirty="0"/>
          </a:p>
          <a:p>
            <a:pPr marL="228600" indent="-228600" eaLnBrk="1" hangingPunct="1">
              <a:buFont typeface="Arial" panose="020B0604020202020204" pitchFamily="34" charset="0"/>
              <a:buChar char="•"/>
              <a:defRPr/>
            </a:pPr>
            <a:r>
              <a:rPr lang="en-US" b="1" dirty="0"/>
              <a:t>Specifies the storage, security, access, retention and disposal parameters</a:t>
            </a:r>
          </a:p>
          <a:p>
            <a:endParaRPr lang="en-US" dirty="0"/>
          </a:p>
        </p:txBody>
      </p:sp>
    </p:spTree>
    <p:extLst>
      <p:ext uri="{BB962C8B-B14F-4D97-AF65-F5344CB8AC3E}">
        <p14:creationId xmlns:p14="http://schemas.microsoft.com/office/powerpoint/2010/main" val="2797088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B8D96B-AA12-462C-8C50-8EDA122DE389}"/>
              </a:ext>
            </a:extLst>
          </p:cNvPr>
          <p:cNvSpPr>
            <a:spLocks noGrp="1"/>
          </p:cNvSpPr>
          <p:nvPr>
            <p:ph type="title"/>
          </p:nvPr>
        </p:nvSpPr>
        <p:spPr/>
        <p:txBody>
          <a:bodyPr/>
          <a:lstStyle/>
          <a:p>
            <a:r>
              <a:rPr lang="en-US" dirty="0"/>
              <a:t>Equipment Loan Agreement</a:t>
            </a:r>
          </a:p>
        </p:txBody>
      </p:sp>
      <p:sp>
        <p:nvSpPr>
          <p:cNvPr id="5" name="Content Placeholder 4">
            <a:extLst>
              <a:ext uri="{FF2B5EF4-FFF2-40B4-BE49-F238E27FC236}">
                <a16:creationId xmlns:a16="http://schemas.microsoft.com/office/drawing/2014/main" id="{C46ED506-CA4B-4A46-8599-4839BEAD4440}"/>
              </a:ext>
            </a:extLst>
          </p:cNvPr>
          <p:cNvSpPr>
            <a:spLocks noGrp="1"/>
          </p:cNvSpPr>
          <p:nvPr>
            <p:ph idx="1"/>
          </p:nvPr>
        </p:nvSpPr>
        <p:spPr>
          <a:xfrm>
            <a:off x="804908" y="1725585"/>
            <a:ext cx="6347714" cy="3880773"/>
          </a:xfrm>
        </p:spPr>
        <p:txBody>
          <a:bodyPr>
            <a:normAutofit fontScale="92500" lnSpcReduction="20000"/>
          </a:bodyPr>
          <a:lstStyle/>
          <a:p>
            <a:pPr eaLnBrk="1" hangingPunct="1"/>
            <a:r>
              <a:rPr lang="en-US" altLang="en-US" sz="2600" dirty="0"/>
              <a:t>Agreements to transfer equipment for use in specific research in return for data or information about the equipment.</a:t>
            </a:r>
          </a:p>
          <a:p>
            <a:pPr eaLnBrk="1" hangingPunct="1"/>
            <a:r>
              <a:rPr lang="en-US" altLang="en-US" sz="2600" dirty="0"/>
              <a:t>Can be simple or complex</a:t>
            </a:r>
          </a:p>
          <a:p>
            <a:pPr eaLnBrk="1" hangingPunct="1"/>
            <a:r>
              <a:rPr lang="en-US" altLang="en-US" sz="2600" dirty="0"/>
              <a:t>Issues:</a:t>
            </a:r>
          </a:p>
          <a:p>
            <a:pPr lvl="1" eaLnBrk="1" hangingPunct="1"/>
            <a:r>
              <a:rPr lang="en-US" altLang="en-US" sz="2200" dirty="0"/>
              <a:t>Who owns it once the research is done?</a:t>
            </a:r>
          </a:p>
          <a:p>
            <a:pPr lvl="1" eaLnBrk="1" hangingPunct="1"/>
            <a:r>
              <a:rPr lang="en-US" altLang="en-US" sz="2200" dirty="0"/>
              <a:t>Who pairs for damage and repairs? </a:t>
            </a:r>
          </a:p>
          <a:p>
            <a:pPr lvl="1" eaLnBrk="1" hangingPunct="1"/>
            <a:r>
              <a:rPr lang="en-US" altLang="en-US" sz="2200" dirty="0"/>
              <a:t>Do we need additional insurance? </a:t>
            </a:r>
          </a:p>
          <a:p>
            <a:pPr lvl="1" eaLnBrk="1" hangingPunct="1"/>
            <a:r>
              <a:rPr lang="en-US" altLang="en-US" sz="2200" dirty="0"/>
              <a:t>Are there safety issues?</a:t>
            </a:r>
          </a:p>
          <a:p>
            <a:pPr lvl="1" eaLnBrk="1" hangingPunct="1"/>
            <a:r>
              <a:rPr lang="en-US" altLang="en-US" sz="2200" dirty="0"/>
              <a:t>Can the equipment be used on humans?</a:t>
            </a:r>
          </a:p>
          <a:p>
            <a:endParaRPr lang="en-US" dirty="0"/>
          </a:p>
        </p:txBody>
      </p:sp>
    </p:spTree>
    <p:extLst>
      <p:ext uri="{BB962C8B-B14F-4D97-AF65-F5344CB8AC3E}">
        <p14:creationId xmlns:p14="http://schemas.microsoft.com/office/powerpoint/2010/main" val="13256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onfidentiality Agre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B951-B935-4631-9940-D70996BBB32B}"/>
              </a:ext>
            </a:extLst>
          </p:cNvPr>
          <p:cNvSpPr txBox="1">
            <a:spLocks noGrp="1"/>
          </p:cNvSpPr>
          <p:nvPr>
            <p:ph type="title"/>
          </p:nvPr>
        </p:nvSpPr>
        <p:spPr/>
        <p:txBody>
          <a:bodyPr>
            <a:normAutofit fontScale="90000"/>
          </a:bodyPr>
          <a:lstStyle/>
          <a:p>
            <a:pPr lvl="0"/>
            <a:r>
              <a:rPr lang="en-US" sz="4400" dirty="0"/>
              <a:t>Confidentiality Agreements</a:t>
            </a:r>
          </a:p>
        </p:txBody>
      </p:sp>
      <p:sp>
        <p:nvSpPr>
          <p:cNvPr id="3" name="Text Placeholder 2">
            <a:extLst>
              <a:ext uri="{FF2B5EF4-FFF2-40B4-BE49-F238E27FC236}">
                <a16:creationId xmlns:a16="http://schemas.microsoft.com/office/drawing/2014/main" id="{92183EB1-228C-4B71-B27E-05270EAA3DAF}"/>
              </a:ext>
            </a:extLst>
          </p:cNvPr>
          <p:cNvSpPr txBox="1">
            <a:spLocks noGrp="1"/>
          </p:cNvSpPr>
          <p:nvPr>
            <p:ph idx="1"/>
          </p:nvPr>
        </p:nvSpPr>
        <p:spPr/>
        <p:txBody>
          <a:bodyPr>
            <a:normAutofit fontScale="92500" lnSpcReduction="10000"/>
          </a:bodyPr>
          <a:lstStyle/>
          <a:p>
            <a:pPr lvl="0">
              <a:spcBef>
                <a:spcPts val="695"/>
              </a:spcBef>
            </a:pPr>
            <a:endParaRPr lang="en-US" sz="2800" dirty="0"/>
          </a:p>
          <a:p>
            <a:pPr lvl="0">
              <a:spcBef>
                <a:spcPts val="695"/>
              </a:spcBef>
              <a:buClr>
                <a:srgbClr val="808080"/>
              </a:buClr>
              <a:buSzPct val="65000"/>
              <a:buFont typeface="Wingdings" pitchFamily="2"/>
              <a:buChar char=""/>
            </a:pPr>
            <a:r>
              <a:rPr lang="en-US" sz="2800" dirty="0"/>
              <a:t>Other names: Nondisclosure Agreement, Secrecy Agreement, Confidential Disclosure Agreement</a:t>
            </a:r>
          </a:p>
          <a:p>
            <a:pPr lvl="0">
              <a:spcBef>
                <a:spcPts val="695"/>
              </a:spcBef>
              <a:buClr>
                <a:srgbClr val="808080"/>
              </a:buClr>
              <a:buSzPct val="65000"/>
              <a:buFont typeface="Wingdings" pitchFamily="2"/>
              <a:buChar char=""/>
            </a:pPr>
            <a:r>
              <a:rPr lang="en-US" sz="2800" dirty="0"/>
              <a:t>Protects Proprietary Information</a:t>
            </a:r>
          </a:p>
          <a:p>
            <a:pPr lvl="0">
              <a:spcBef>
                <a:spcPts val="695"/>
              </a:spcBef>
              <a:buClr>
                <a:srgbClr val="808080"/>
              </a:buClr>
              <a:buSzPct val="65000"/>
              <a:buFont typeface="Wingdings" pitchFamily="2"/>
              <a:buChar char=""/>
            </a:pPr>
            <a:r>
              <a:rPr lang="en-US" sz="2800" dirty="0"/>
              <a:t>Proprietary: exclusively owned; protected by trademark or patent or copyright, e.g., proprietary drug</a:t>
            </a:r>
          </a:p>
          <a:p>
            <a:pPr lvl="0">
              <a:spcBef>
                <a:spcPts val="695"/>
              </a:spcBef>
              <a:buClr>
                <a:srgbClr val="808080"/>
              </a:buClr>
              <a:buSzPct val="65000"/>
              <a:buFont typeface="Wingdings" pitchFamily="2"/>
              <a:buChar char=""/>
            </a:pPr>
            <a:r>
              <a:rPr lang="en-US" sz="2800" dirty="0"/>
              <a:t>Mutual or Unilateral</a:t>
            </a: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C1D7-84B2-4FC9-B2B6-C9D83E8813F7}"/>
              </a:ext>
            </a:extLst>
          </p:cNvPr>
          <p:cNvSpPr>
            <a:spLocks noGrp="1"/>
          </p:cNvSpPr>
          <p:nvPr>
            <p:ph type="title"/>
          </p:nvPr>
        </p:nvSpPr>
        <p:spPr/>
        <p:txBody>
          <a:bodyPr/>
          <a:lstStyle/>
          <a:p>
            <a:r>
              <a:rPr lang="en-US" dirty="0"/>
              <a:t>Negotiation Issues for Agreements without funding</a:t>
            </a:r>
          </a:p>
        </p:txBody>
      </p:sp>
      <p:sp>
        <p:nvSpPr>
          <p:cNvPr id="3" name="Content Placeholder 2">
            <a:extLst>
              <a:ext uri="{FF2B5EF4-FFF2-40B4-BE49-F238E27FC236}">
                <a16:creationId xmlns:a16="http://schemas.microsoft.com/office/drawing/2014/main" id="{997332AD-AA1A-47B0-B8ED-B9E694A94C2D}"/>
              </a:ext>
            </a:extLst>
          </p:cNvPr>
          <p:cNvSpPr>
            <a:spLocks noGrp="1"/>
          </p:cNvSpPr>
          <p:nvPr>
            <p:ph idx="1"/>
          </p:nvPr>
        </p:nvSpPr>
        <p:spPr/>
        <p:txBody>
          <a:bodyPr/>
          <a:lstStyle/>
          <a:p>
            <a:pPr eaLnBrk="1" hangingPunct="1"/>
            <a:r>
              <a:rPr lang="en-US" altLang="en-US" sz="3200" dirty="0"/>
              <a:t>PII/HIPPA</a:t>
            </a:r>
          </a:p>
          <a:p>
            <a:pPr eaLnBrk="1" hangingPunct="1"/>
            <a:r>
              <a:rPr lang="en-US" altLang="en-US" sz="3200" dirty="0"/>
              <a:t>Intellectual Property</a:t>
            </a:r>
          </a:p>
          <a:p>
            <a:pPr eaLnBrk="1" hangingPunct="1"/>
            <a:r>
              <a:rPr lang="en-US" altLang="en-US" sz="3200" dirty="0"/>
              <a:t>Publication</a:t>
            </a:r>
          </a:p>
          <a:p>
            <a:pPr eaLnBrk="1" hangingPunct="1"/>
            <a:r>
              <a:rPr lang="en-US" altLang="en-US" sz="3200" dirty="0"/>
              <a:t>Arbitration</a:t>
            </a:r>
          </a:p>
          <a:p>
            <a:pPr eaLnBrk="1" hangingPunct="1"/>
            <a:r>
              <a:rPr lang="en-US" altLang="en-US" sz="3200" dirty="0"/>
              <a:t>Indemnification/Liability</a:t>
            </a:r>
          </a:p>
          <a:p>
            <a:pPr eaLnBrk="1" hangingPunct="1"/>
            <a:r>
              <a:rPr lang="en-US" altLang="en-US" sz="3200" dirty="0"/>
              <a:t>Governing Law</a:t>
            </a:r>
          </a:p>
          <a:p>
            <a:pPr marL="0" indent="0">
              <a:buNone/>
            </a:pPr>
            <a:endParaRPr lang="en-US" dirty="0"/>
          </a:p>
        </p:txBody>
      </p:sp>
    </p:spTree>
    <p:extLst>
      <p:ext uri="{BB962C8B-B14F-4D97-AF65-F5344CB8AC3E}">
        <p14:creationId xmlns:p14="http://schemas.microsoft.com/office/powerpoint/2010/main" val="124500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Contracts with Fun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AE239-2AA3-42F6-B1FE-A0D025508259}"/>
              </a:ext>
            </a:extLst>
          </p:cNvPr>
          <p:cNvSpPr txBox="1">
            <a:spLocks noGrp="1"/>
          </p:cNvSpPr>
          <p:nvPr>
            <p:ph type="title" idx="4294967295"/>
          </p:nvPr>
        </p:nvSpPr>
        <p:spPr>
          <a:xfrm>
            <a:off x="483476" y="277813"/>
            <a:ext cx="7746124" cy="1139825"/>
          </a:xfrm>
        </p:spPr>
        <p:txBody>
          <a:bodyPr/>
          <a:lstStyle/>
          <a:p>
            <a:pPr lvl="0"/>
            <a:r>
              <a:rPr lang="en-US" sz="4400" dirty="0"/>
              <a:t>Contracts with Funds</a:t>
            </a:r>
          </a:p>
        </p:txBody>
      </p:sp>
      <p:sp>
        <p:nvSpPr>
          <p:cNvPr id="3" name="Text Placeholder 2">
            <a:extLst>
              <a:ext uri="{FF2B5EF4-FFF2-40B4-BE49-F238E27FC236}">
                <a16:creationId xmlns:a16="http://schemas.microsoft.com/office/drawing/2014/main" id="{147B9373-4D3F-44C2-97ED-6FE5BF68A7E7}"/>
              </a:ext>
            </a:extLst>
          </p:cNvPr>
          <p:cNvSpPr txBox="1">
            <a:spLocks noGrp="1"/>
          </p:cNvSpPr>
          <p:nvPr>
            <p:ph type="body" idx="4294967295"/>
          </p:nvPr>
        </p:nvSpPr>
        <p:spPr>
          <a:xfrm>
            <a:off x="483476" y="1225550"/>
            <a:ext cx="3555124" cy="4530725"/>
          </a:xfrm>
        </p:spPr>
        <p:txBody>
          <a:bodyPr>
            <a:normAutofit lnSpcReduction="10000"/>
          </a:bodyPr>
          <a:lstStyle/>
          <a:p>
            <a:pPr lvl="0">
              <a:spcBef>
                <a:spcPts val="800"/>
              </a:spcBef>
              <a:buClr>
                <a:srgbClr val="808080"/>
              </a:buClr>
              <a:buSzPct val="65000"/>
              <a:buFont typeface="Wingdings" pitchFamily="2"/>
              <a:buChar char=""/>
            </a:pPr>
            <a:r>
              <a:rPr lang="en-US" sz="3200" dirty="0"/>
              <a:t>Sponsored Research Agreements (basic science)</a:t>
            </a:r>
          </a:p>
          <a:p>
            <a:pPr lvl="0">
              <a:spcBef>
                <a:spcPts val="800"/>
              </a:spcBef>
              <a:buClr>
                <a:srgbClr val="808080"/>
              </a:buClr>
              <a:buSzPct val="65000"/>
              <a:buFont typeface="Wingdings" pitchFamily="2"/>
              <a:buChar char=""/>
            </a:pPr>
            <a:r>
              <a:rPr lang="en-US" sz="3200" dirty="0"/>
              <a:t>Clinical Research Agreements</a:t>
            </a:r>
          </a:p>
          <a:p>
            <a:pPr lvl="0">
              <a:spcBef>
                <a:spcPts val="800"/>
              </a:spcBef>
              <a:buClr>
                <a:srgbClr val="808080"/>
              </a:buClr>
              <a:buSzPct val="65000"/>
              <a:buFont typeface="Wingdings" pitchFamily="2"/>
              <a:buChar char=""/>
            </a:pPr>
            <a:r>
              <a:rPr lang="en-US" sz="3200" dirty="0"/>
              <a:t>Clinical Trial Agreements</a:t>
            </a:r>
          </a:p>
        </p:txBody>
      </p:sp>
      <p:sp>
        <p:nvSpPr>
          <p:cNvPr id="4" name="Text Placeholder 3">
            <a:extLst>
              <a:ext uri="{FF2B5EF4-FFF2-40B4-BE49-F238E27FC236}">
                <a16:creationId xmlns:a16="http://schemas.microsoft.com/office/drawing/2014/main" id="{B6DDF9BF-D278-4DE5-ACE8-2AE3F64BAB36}"/>
              </a:ext>
            </a:extLst>
          </p:cNvPr>
          <p:cNvSpPr txBox="1">
            <a:spLocks noGrp="1"/>
          </p:cNvSpPr>
          <p:nvPr>
            <p:ph type="body" idx="4294967295"/>
          </p:nvPr>
        </p:nvSpPr>
        <p:spPr>
          <a:xfrm>
            <a:off x="4288221" y="1225550"/>
            <a:ext cx="3405351" cy="4905375"/>
          </a:xfrm>
        </p:spPr>
        <p:txBody>
          <a:bodyPr/>
          <a:lstStyle/>
          <a:p>
            <a:pPr lvl="0">
              <a:spcBef>
                <a:spcPts val="800"/>
              </a:spcBef>
              <a:buClr>
                <a:srgbClr val="808080"/>
              </a:buClr>
              <a:buSzPct val="65000"/>
              <a:buFont typeface="Wingdings" pitchFamily="2"/>
              <a:buChar char=""/>
            </a:pPr>
            <a:r>
              <a:rPr lang="en-US" sz="3200" dirty="0"/>
              <a:t>Fixed price</a:t>
            </a:r>
          </a:p>
          <a:p>
            <a:pPr lvl="0">
              <a:spcBef>
                <a:spcPts val="800"/>
              </a:spcBef>
              <a:buClr>
                <a:srgbClr val="808080"/>
              </a:buClr>
              <a:buSzPct val="65000"/>
              <a:buFont typeface="Wingdings" pitchFamily="2"/>
              <a:buChar char=""/>
            </a:pPr>
            <a:r>
              <a:rPr lang="en-US" sz="3200" dirty="0"/>
              <a:t>Cost Reimbursement</a:t>
            </a:r>
          </a:p>
          <a:p>
            <a:pPr lvl="0">
              <a:spcBef>
                <a:spcPts val="800"/>
              </a:spcBef>
              <a:buClr>
                <a:srgbClr val="808080"/>
              </a:buClr>
              <a:buSzPct val="65000"/>
              <a:buFont typeface="Wingdings" pitchFamily="2"/>
              <a:buChar char=""/>
            </a:pPr>
            <a:endParaRPr lang="en-US" sz="3200" dirty="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name="Clinical Trials (a.k.a. Clinical Research Agreem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1D654-F831-477D-87F4-784C56D75E5B}"/>
              </a:ext>
            </a:extLst>
          </p:cNvPr>
          <p:cNvSpPr txBox="1">
            <a:spLocks noGrp="1"/>
          </p:cNvSpPr>
          <p:nvPr>
            <p:ph type="title" idx="4294967295"/>
          </p:nvPr>
        </p:nvSpPr>
        <p:spPr>
          <a:xfrm>
            <a:off x="336330" y="277813"/>
            <a:ext cx="7893269" cy="1139825"/>
          </a:xfrm>
        </p:spPr>
        <p:txBody>
          <a:bodyPr>
            <a:normAutofit fontScale="90000"/>
          </a:bodyPr>
          <a:lstStyle/>
          <a:p>
            <a:pPr lvl="0"/>
            <a:r>
              <a:rPr lang="en-US" sz="4400" dirty="0"/>
              <a:t>Clinical Trials and Clinical Research Agreements</a:t>
            </a:r>
          </a:p>
        </p:txBody>
      </p:sp>
      <p:sp>
        <p:nvSpPr>
          <p:cNvPr id="3" name="Text Placeholder 2">
            <a:extLst>
              <a:ext uri="{FF2B5EF4-FFF2-40B4-BE49-F238E27FC236}">
                <a16:creationId xmlns:a16="http://schemas.microsoft.com/office/drawing/2014/main" id="{795506A4-D697-41FB-8583-090BCC3A4E6A}"/>
              </a:ext>
            </a:extLst>
          </p:cNvPr>
          <p:cNvSpPr txBox="1">
            <a:spLocks noGrp="1"/>
          </p:cNvSpPr>
          <p:nvPr>
            <p:ph type="body" idx="4294967295"/>
          </p:nvPr>
        </p:nvSpPr>
        <p:spPr>
          <a:xfrm>
            <a:off x="472966" y="1870075"/>
            <a:ext cx="7062951" cy="4530725"/>
          </a:xfrm>
        </p:spPr>
        <p:txBody>
          <a:bodyPr>
            <a:normAutofit/>
          </a:bodyPr>
          <a:lstStyle/>
          <a:p>
            <a:pPr lvl="0">
              <a:lnSpc>
                <a:spcPct val="90000"/>
              </a:lnSpc>
              <a:buClr>
                <a:srgbClr val="808080"/>
              </a:buClr>
              <a:buSzPct val="65000"/>
              <a:buFont typeface="Wingdings" pitchFamily="2"/>
              <a:buChar char=""/>
            </a:pPr>
            <a:r>
              <a:rPr lang="en-US" sz="2400" dirty="0"/>
              <a:t>Clinical trials of experimental drugs or devices proceed through four phases</a:t>
            </a:r>
          </a:p>
          <a:p>
            <a:pPr marL="342717" lvl="0" indent="-342717">
              <a:lnSpc>
                <a:spcPct val="90000"/>
              </a:lnSpc>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400" dirty="0"/>
          </a:p>
          <a:p>
            <a:pPr lvl="0">
              <a:lnSpc>
                <a:spcPct val="90000"/>
              </a:lnSpc>
              <a:buClr>
                <a:srgbClr val="808080"/>
              </a:buClr>
              <a:buSzPct val="65000"/>
              <a:buFont typeface="Wingdings" pitchFamily="2"/>
              <a:buChar char=""/>
            </a:pPr>
            <a:r>
              <a:rPr lang="en-US" sz="2400" dirty="0"/>
              <a:t>Different negotiation issues come into play depending upon the phase of the research</a:t>
            </a:r>
          </a:p>
          <a:p>
            <a:pPr marL="342717" lvl="0" indent="-342717">
              <a:lnSpc>
                <a:spcPct val="90000"/>
              </a:lnSpc>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400" dirty="0"/>
          </a:p>
          <a:p>
            <a:pPr lvl="0">
              <a:lnSpc>
                <a:spcPct val="90000"/>
              </a:lnSpc>
              <a:buClr>
                <a:srgbClr val="808080"/>
              </a:buClr>
              <a:buSzPct val="65000"/>
              <a:buFont typeface="Wingdings" pitchFamily="2"/>
              <a:buChar char=""/>
            </a:pPr>
            <a:r>
              <a:rPr lang="en-US" sz="2400" dirty="0"/>
              <a:t>Device:  Clinical trials may study the safety and effectiveness (efficacy) of devices, such as stints or pacemakers</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name="Slide5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766EC-83D5-4AC2-94F9-6EB63D8D1600}"/>
              </a:ext>
            </a:extLst>
          </p:cNvPr>
          <p:cNvSpPr txBox="1">
            <a:spLocks noGrp="1"/>
          </p:cNvSpPr>
          <p:nvPr>
            <p:ph type="title"/>
          </p:nvPr>
        </p:nvSpPr>
        <p:spPr/>
        <p:txBody>
          <a:bodyPr/>
          <a:lstStyle/>
          <a:p>
            <a:pPr lvl="0"/>
            <a:r>
              <a:rPr lang="en-US" dirty="0"/>
              <a:t>Clinical Trial NIH Definition</a:t>
            </a:r>
          </a:p>
        </p:txBody>
      </p:sp>
      <p:sp>
        <p:nvSpPr>
          <p:cNvPr id="3" name="Content Placeholder 2">
            <a:extLst>
              <a:ext uri="{FF2B5EF4-FFF2-40B4-BE49-F238E27FC236}">
                <a16:creationId xmlns:a16="http://schemas.microsoft.com/office/drawing/2014/main" id="{55CF2EEC-92D2-49CC-87BB-562D465526B4}"/>
              </a:ext>
            </a:extLst>
          </p:cNvPr>
          <p:cNvSpPr txBox="1">
            <a:spLocks noGrp="1"/>
          </p:cNvSpPr>
          <p:nvPr>
            <p:ph idx="1"/>
          </p:nvPr>
        </p:nvSpPr>
        <p:spPr/>
        <p:txBody>
          <a:bodyPr/>
          <a:lstStyle/>
          <a:p>
            <a:pPr lvl="0"/>
            <a:r>
              <a:rPr lang="en-US" sz="2000" dirty="0"/>
              <a:t>A research study in which one or more human subjects are prospectively assigned to one or more interventions (which may include placebo or other control) to evaluate the effects of those interventions on health-related biomedical or behavioral outcomes.</a:t>
            </a:r>
          </a:p>
          <a:p>
            <a:pPr lvl="0"/>
            <a:endParaRPr lang="en-US" dirty="0"/>
          </a:p>
          <a:p>
            <a:pPr lvl="0" algn="ctr"/>
            <a:r>
              <a:rPr lang="en-US" sz="1600" dirty="0"/>
              <a:t>https://www.niaid.nih.gov/grants-contracts/clinical-trial-research#clinical</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60">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2B2D957-0889-4BBE-94B3-36BAE2FED709}"/>
              </a:ext>
            </a:extLst>
          </p:cNvPr>
          <p:cNvSpPr txBox="1">
            <a:spLocks noGrp="1"/>
          </p:cNvSpPr>
          <p:nvPr>
            <p:ph type="title"/>
          </p:nvPr>
        </p:nvSpPr>
        <p:spPr>
          <a:xfrm>
            <a:off x="352145" y="201220"/>
            <a:ext cx="6347714" cy="1320800"/>
          </a:xfrm>
        </p:spPr>
        <p:txBody>
          <a:bodyPr/>
          <a:lstStyle/>
          <a:p>
            <a:pPr lvl="0"/>
            <a:r>
              <a:rPr lang="en-US" dirty="0"/>
              <a:t>It is a clinical trial when…</a:t>
            </a:r>
          </a:p>
        </p:txBody>
      </p:sp>
      <p:sp>
        <p:nvSpPr>
          <p:cNvPr id="3" name="Content Placeholder 4">
            <a:extLst>
              <a:ext uri="{FF2B5EF4-FFF2-40B4-BE49-F238E27FC236}">
                <a16:creationId xmlns:a16="http://schemas.microsoft.com/office/drawing/2014/main" id="{D6072A50-65A9-4BAC-A4D5-378999DA3868}"/>
              </a:ext>
            </a:extLst>
          </p:cNvPr>
          <p:cNvSpPr txBox="1">
            <a:spLocks noGrp="1"/>
          </p:cNvSpPr>
          <p:nvPr>
            <p:ph sz="half" idx="1"/>
          </p:nvPr>
        </p:nvSpPr>
        <p:spPr>
          <a:xfrm>
            <a:off x="457201" y="1417676"/>
            <a:ext cx="3673366" cy="4713247"/>
          </a:xfrm>
        </p:spPr>
        <p:txBody>
          <a:bodyPr>
            <a:normAutofit fontScale="92500"/>
          </a:bodyPr>
          <a:lstStyle/>
          <a:p>
            <a:pPr lvl="0">
              <a:lnSpc>
                <a:spcPct val="80000"/>
              </a:lnSpc>
            </a:pPr>
            <a:r>
              <a:rPr lang="en-US" sz="2600" dirty="0"/>
              <a:t>The Study involves human participants</a:t>
            </a:r>
          </a:p>
          <a:p>
            <a:pPr lvl="0">
              <a:lnSpc>
                <a:spcPct val="80000"/>
              </a:lnSpc>
            </a:pPr>
            <a:r>
              <a:rPr lang="en-US" sz="2600" dirty="0"/>
              <a:t>Participants are assigned prospectively to an intervention</a:t>
            </a:r>
          </a:p>
          <a:p>
            <a:pPr lvl="0">
              <a:lnSpc>
                <a:spcPct val="80000"/>
              </a:lnSpc>
            </a:pPr>
            <a:r>
              <a:rPr lang="en-US" sz="2600" dirty="0"/>
              <a:t>The study will evaluate the effect of the intervention</a:t>
            </a:r>
          </a:p>
          <a:p>
            <a:pPr lvl="0">
              <a:lnSpc>
                <a:spcPct val="80000"/>
              </a:lnSpc>
            </a:pPr>
            <a:r>
              <a:rPr lang="en-US" sz="2600" dirty="0"/>
              <a:t>There is a health-related biomedical outcome</a:t>
            </a:r>
          </a:p>
        </p:txBody>
      </p:sp>
      <p:sp>
        <p:nvSpPr>
          <p:cNvPr id="4" name="Content Placeholder 5">
            <a:extLst>
              <a:ext uri="{FF2B5EF4-FFF2-40B4-BE49-F238E27FC236}">
                <a16:creationId xmlns:a16="http://schemas.microsoft.com/office/drawing/2014/main" id="{A80A7979-C281-4885-95F6-87FD718E5E82}"/>
              </a:ext>
            </a:extLst>
          </p:cNvPr>
          <p:cNvSpPr txBox="1">
            <a:spLocks noGrp="1"/>
          </p:cNvSpPr>
          <p:nvPr>
            <p:ph sz="half" idx="2"/>
          </p:nvPr>
        </p:nvSpPr>
        <p:spPr>
          <a:xfrm>
            <a:off x="4025462" y="1417676"/>
            <a:ext cx="3673366" cy="4830724"/>
          </a:xfrm>
        </p:spPr>
        <p:txBody>
          <a:bodyPr>
            <a:normAutofit fontScale="92500"/>
          </a:bodyPr>
          <a:lstStyle/>
          <a:p>
            <a:pPr lvl="0">
              <a:lnSpc>
                <a:spcPct val="80000"/>
              </a:lnSpc>
            </a:pPr>
            <a:r>
              <a:rPr lang="en-US" sz="2600" dirty="0"/>
              <a:t>Study may or may not require a comparison group or use a placebo</a:t>
            </a:r>
          </a:p>
          <a:p>
            <a:pPr lvl="0">
              <a:lnSpc>
                <a:spcPct val="80000"/>
              </a:lnSpc>
            </a:pPr>
            <a:r>
              <a:rPr lang="en-US" sz="2600" dirty="0"/>
              <a:t>Study is only designed to assess the pharmacokinetics, safety, and/or maximum tolerated dose of an investigational drug </a:t>
            </a:r>
          </a:p>
          <a:p>
            <a:pPr lvl="0">
              <a:lnSpc>
                <a:spcPct val="80000"/>
              </a:lnSpc>
            </a:pPr>
            <a:r>
              <a:rPr lang="en-US" sz="2600" dirty="0"/>
              <a:t>Study has a biomedical intervention</a:t>
            </a:r>
          </a:p>
          <a:p>
            <a:pPr lvl="0">
              <a:lnSpc>
                <a:spcPct val="80000"/>
              </a:lnSpc>
            </a:pPr>
            <a:r>
              <a:rPr lang="en-US" sz="2600" dirty="0"/>
              <a:t>Study is designed as a </a:t>
            </a:r>
            <a:r>
              <a:rPr lang="en-US" sz="2600" dirty="0">
                <a:hlinkClick r:id="rId3"/>
              </a:rPr>
              <a:t>BESH</a:t>
            </a:r>
            <a:endParaRPr lang="en-US" sz="2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D0C10-51D5-4379-B66F-0DD9B1335586}"/>
              </a:ext>
            </a:extLst>
          </p:cNvPr>
          <p:cNvSpPr txBox="1">
            <a:spLocks noGrp="1"/>
          </p:cNvSpPr>
          <p:nvPr>
            <p:ph type="title"/>
          </p:nvPr>
        </p:nvSpPr>
        <p:spPr>
          <a:xfrm>
            <a:off x="609600" y="609600"/>
            <a:ext cx="6347714" cy="779759"/>
          </a:xfrm>
        </p:spPr>
        <p:txBody>
          <a:bodyPr/>
          <a:lstStyle/>
          <a:p>
            <a:pPr lvl="0"/>
            <a:r>
              <a:rPr lang="en-US" dirty="0"/>
              <a:t>Types of Clinical Trials (NIH)</a:t>
            </a:r>
          </a:p>
        </p:txBody>
      </p:sp>
      <p:pic>
        <p:nvPicPr>
          <p:cNvPr id="3" name="Content Placeholder 5" descr="A close up of a logo&#10;&#10;Description automatically generated">
            <a:extLst>
              <a:ext uri="{FF2B5EF4-FFF2-40B4-BE49-F238E27FC236}">
                <a16:creationId xmlns:a16="http://schemas.microsoft.com/office/drawing/2014/main" id="{0ADCD2AC-CAFE-48D7-AD9E-1943340E72F9}"/>
              </a:ext>
            </a:extLst>
          </p:cNvPr>
          <p:cNvPicPr>
            <a:picLocks noGrp="1" noChangeAspect="1"/>
          </p:cNvPicPr>
          <p:nvPr>
            <p:ph sz="half" idx="1"/>
          </p:nvPr>
        </p:nvPicPr>
        <p:blipFill>
          <a:blip r:embed="rId3"/>
          <a:stretch>
            <a:fillRect/>
          </a:stretch>
        </p:blipFill>
        <p:spPr>
          <a:xfrm>
            <a:off x="609600" y="1485687"/>
            <a:ext cx="6542328" cy="3926128"/>
          </a:xfrm>
        </p:spPr>
      </p:pic>
      <p:sp>
        <p:nvSpPr>
          <p:cNvPr id="4" name="Rectangle 6">
            <a:extLst>
              <a:ext uri="{FF2B5EF4-FFF2-40B4-BE49-F238E27FC236}">
                <a16:creationId xmlns:a16="http://schemas.microsoft.com/office/drawing/2014/main" id="{86AC9A41-5FD4-44AD-AEC2-3A7025C40BE9}"/>
              </a:ext>
            </a:extLst>
          </p:cNvPr>
          <p:cNvSpPr/>
          <p:nvPr/>
        </p:nvSpPr>
        <p:spPr>
          <a:xfrm>
            <a:off x="1694109" y="5718351"/>
            <a:ext cx="4373310" cy="369335"/>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https://grants.nih.gov/ct-decision/index.htm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thical Conduct of Researc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4109-9850-4A98-9BC8-8AAD5DD25F02}"/>
              </a:ext>
            </a:extLst>
          </p:cNvPr>
          <p:cNvSpPr txBox="1">
            <a:spLocks noGrp="1"/>
          </p:cNvSpPr>
          <p:nvPr>
            <p:ph type="title" idx="4294967295"/>
          </p:nvPr>
        </p:nvSpPr>
        <p:spPr>
          <a:xfrm>
            <a:off x="199697" y="277813"/>
            <a:ext cx="8029903" cy="867815"/>
          </a:xfrm>
        </p:spPr>
        <p:txBody>
          <a:bodyPr>
            <a:normAutofit/>
          </a:bodyPr>
          <a:lstStyle/>
          <a:p>
            <a:pPr lvl="0"/>
            <a:r>
              <a:rPr lang="en-US" sz="4000" dirty="0"/>
              <a:t>Ethical Conduct of Research</a:t>
            </a:r>
          </a:p>
        </p:txBody>
      </p:sp>
      <p:sp>
        <p:nvSpPr>
          <p:cNvPr id="3" name="Text Placeholder 2">
            <a:extLst>
              <a:ext uri="{FF2B5EF4-FFF2-40B4-BE49-F238E27FC236}">
                <a16:creationId xmlns:a16="http://schemas.microsoft.com/office/drawing/2014/main" id="{B91F9EBC-DA0B-40EF-A66A-AC845FAD88F3}"/>
              </a:ext>
            </a:extLst>
          </p:cNvPr>
          <p:cNvSpPr txBox="1">
            <a:spLocks noGrp="1"/>
          </p:cNvSpPr>
          <p:nvPr>
            <p:ph type="body" idx="4294967295"/>
          </p:nvPr>
        </p:nvSpPr>
        <p:spPr>
          <a:xfrm>
            <a:off x="620110" y="1219200"/>
            <a:ext cx="6589987" cy="4911725"/>
          </a:xfrm>
        </p:spPr>
        <p:txBody>
          <a:bodyPr/>
          <a:lstStyle/>
          <a:p>
            <a:pPr lvl="0">
              <a:lnSpc>
                <a:spcPct val="80000"/>
              </a:lnSpc>
              <a:spcBef>
                <a:spcPts val="650"/>
              </a:spcBef>
              <a:buClr>
                <a:srgbClr val="808080"/>
              </a:buClr>
              <a:buSzPct val="65000"/>
              <a:buFont typeface="Wingdings" pitchFamily="2"/>
              <a:buChar char=""/>
            </a:pPr>
            <a:endParaRPr lang="en-US" sz="2800" dirty="0"/>
          </a:p>
          <a:p>
            <a:pPr lvl="0">
              <a:lnSpc>
                <a:spcPct val="80000"/>
              </a:lnSpc>
              <a:spcBef>
                <a:spcPts val="650"/>
              </a:spcBef>
              <a:buClr>
                <a:srgbClr val="808080"/>
              </a:buClr>
              <a:buSzPct val="65000"/>
              <a:buFont typeface="Wingdings" pitchFamily="2"/>
              <a:buChar char=""/>
            </a:pPr>
            <a:r>
              <a:rPr lang="en-US" sz="2800" dirty="0"/>
              <a:t>Stewardship</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Biomedical ethics</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Protection of animals and humans</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Compliance environment</a:t>
            </a:r>
          </a:p>
          <a:p>
            <a:pPr marL="342717" lvl="0" indent="-342717">
              <a:lnSpc>
                <a:spcPct val="8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50"/>
              </a:spcBef>
              <a:buClr>
                <a:srgbClr val="808080"/>
              </a:buClr>
              <a:buSzPct val="65000"/>
              <a:buFont typeface="Wingdings" pitchFamily="2"/>
              <a:buChar char=""/>
            </a:pPr>
            <a:r>
              <a:rPr lang="en-US" sz="2800" dirty="0"/>
              <a:t>Misconduct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2E254-0485-40AD-A2F5-9EA1DF36F362}"/>
              </a:ext>
            </a:extLst>
          </p:cNvPr>
          <p:cNvSpPr>
            <a:spLocks noGrp="1"/>
          </p:cNvSpPr>
          <p:nvPr>
            <p:ph type="title"/>
          </p:nvPr>
        </p:nvSpPr>
        <p:spPr>
          <a:xfrm>
            <a:off x="508001" y="614856"/>
            <a:ext cx="6447501" cy="553453"/>
          </a:xfrm>
        </p:spPr>
        <p:txBody>
          <a:bodyPr>
            <a:normAutofit fontScale="90000"/>
          </a:bodyPr>
          <a:lstStyle/>
          <a:p>
            <a:r>
              <a:rPr lang="en-US" dirty="0"/>
              <a:t>Disclosures</a:t>
            </a:r>
          </a:p>
        </p:txBody>
      </p:sp>
      <p:sp>
        <p:nvSpPr>
          <p:cNvPr id="3" name="Text Placeholder 2">
            <a:extLst>
              <a:ext uri="{FF2B5EF4-FFF2-40B4-BE49-F238E27FC236}">
                <a16:creationId xmlns:a16="http://schemas.microsoft.com/office/drawing/2014/main" id="{B97BBB9E-9F21-44CA-A776-5573CC6252E1}"/>
              </a:ext>
            </a:extLst>
          </p:cNvPr>
          <p:cNvSpPr>
            <a:spLocks noGrp="1"/>
          </p:cNvSpPr>
          <p:nvPr>
            <p:ph type="body" idx="1"/>
          </p:nvPr>
        </p:nvSpPr>
        <p:spPr>
          <a:xfrm>
            <a:off x="508001" y="1771649"/>
            <a:ext cx="6838730" cy="4471495"/>
          </a:xfrm>
        </p:spPr>
        <p:txBody>
          <a:bodyPr>
            <a:noAutofit/>
          </a:bodyPr>
          <a:lstStyle/>
          <a:p>
            <a:r>
              <a:rPr lang="en-US" sz="1400" b="1" u="sng" dirty="0"/>
              <a:t>Successful Completion of this Nursing Professional Development Activity</a:t>
            </a:r>
            <a:r>
              <a:rPr lang="en-US" sz="1400" b="1" dirty="0"/>
              <a:t>:</a:t>
            </a:r>
            <a:r>
              <a:rPr lang="en-US" sz="1400" dirty="0"/>
              <a:t> In order to receive full contact credit(s) for this NPD activity, you must: </a:t>
            </a:r>
          </a:p>
          <a:p>
            <a:r>
              <a:rPr lang="en-US" sz="1400" dirty="0"/>
              <a:t>• Be in attendance for at least 80% of the program, and</a:t>
            </a:r>
          </a:p>
          <a:p>
            <a:r>
              <a:rPr lang="en-US" sz="1400" dirty="0"/>
              <a:t>• Complete and submit the Evaluation and Verification of Attendance at the conclusion of      the program. </a:t>
            </a:r>
          </a:p>
          <a:p>
            <a:r>
              <a:rPr lang="en-US" sz="1400" dirty="0"/>
              <a:t>Requirements for successful completion may also include participation in individual or group activities, such as discussion, exercises, practice questions, pre- / post-testing, etc. </a:t>
            </a:r>
          </a:p>
          <a:p>
            <a:r>
              <a:rPr lang="en-US" sz="1400" b="1" u="sng" dirty="0"/>
              <a:t>Conflicts of Interest</a:t>
            </a:r>
            <a:r>
              <a:rPr lang="en-US" sz="1400" u="sng" dirty="0"/>
              <a:t>:</a:t>
            </a:r>
            <a:r>
              <a:rPr lang="en-US" sz="1400" dirty="0"/>
              <a:t> A Conflict of Interest occurs when an individual has an opportunity to affect educational content about health-care products or services of a commercial interest with which she/he has a financial relationship. The planners and presenters of this NPD activity have disclosed no relevant financial relationships with any commercial interests pertaining to this activity.</a:t>
            </a:r>
          </a:p>
          <a:p>
            <a:r>
              <a:rPr lang="en-US" sz="1400" b="1" u="sng" dirty="0"/>
              <a:t>Commercial Support</a:t>
            </a:r>
            <a:r>
              <a:rPr lang="en-US" sz="1400" dirty="0"/>
              <a:t>: No    </a:t>
            </a:r>
            <a:r>
              <a:rPr lang="en-US" sz="1400" b="1" u="sng" dirty="0"/>
              <a:t>Noncommercial Sponsor Support</a:t>
            </a:r>
            <a:r>
              <a:rPr lang="en-US" sz="1400" dirty="0"/>
              <a:t>: No</a:t>
            </a:r>
          </a:p>
          <a:p>
            <a:r>
              <a:rPr lang="en-US" sz="1400" b="1" u="sng" dirty="0"/>
              <a:t>Off-label Product Use</a:t>
            </a:r>
            <a:r>
              <a:rPr lang="en-US" sz="1400" dirty="0"/>
              <a:t>: This NPD activity does not include any unannounced information about off-label use of a product for a purpose other than that for which it was approved by the Food and Drug Administration (FDA).</a:t>
            </a:r>
          </a:p>
          <a:p>
            <a:endParaRPr lang="en-US" dirty="0"/>
          </a:p>
        </p:txBody>
      </p:sp>
    </p:spTree>
    <p:extLst>
      <p:ext uri="{BB962C8B-B14F-4D97-AF65-F5344CB8AC3E}">
        <p14:creationId xmlns:p14="http://schemas.microsoft.com/office/powerpoint/2010/main" val="10583363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Treaty of Helsink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C6F0F-83EA-43BB-B195-DD95F114C0C2}"/>
              </a:ext>
            </a:extLst>
          </p:cNvPr>
          <p:cNvSpPr txBox="1">
            <a:spLocks noGrp="1"/>
          </p:cNvSpPr>
          <p:nvPr>
            <p:ph type="title" idx="4294967295"/>
          </p:nvPr>
        </p:nvSpPr>
        <p:spPr>
          <a:xfrm>
            <a:off x="525516" y="277813"/>
            <a:ext cx="7704083" cy="1139825"/>
          </a:xfrm>
        </p:spPr>
        <p:txBody>
          <a:bodyPr/>
          <a:lstStyle/>
          <a:p>
            <a:pPr lvl="0"/>
            <a:r>
              <a:rPr lang="en-US" dirty="0"/>
              <a:t>Treaty of Helsinki</a:t>
            </a:r>
          </a:p>
        </p:txBody>
      </p:sp>
      <p:sp>
        <p:nvSpPr>
          <p:cNvPr id="3" name="Text Placeholder 2">
            <a:extLst>
              <a:ext uri="{FF2B5EF4-FFF2-40B4-BE49-F238E27FC236}">
                <a16:creationId xmlns:a16="http://schemas.microsoft.com/office/drawing/2014/main" id="{E1A0CD94-D885-4192-AE3C-C66C0EF5DC0B}"/>
              </a:ext>
            </a:extLst>
          </p:cNvPr>
          <p:cNvSpPr txBox="1">
            <a:spLocks noGrp="1"/>
          </p:cNvSpPr>
          <p:nvPr>
            <p:ph type="body" idx="4294967295"/>
          </p:nvPr>
        </p:nvSpPr>
        <p:spPr>
          <a:xfrm>
            <a:off x="399393" y="1298575"/>
            <a:ext cx="7157546" cy="5123246"/>
          </a:xfrm>
        </p:spPr>
        <p:txBody>
          <a:bodyPr/>
          <a:lstStyle/>
          <a:p>
            <a:pPr marL="0" lvl="1" indent="-325444">
              <a:lnSpc>
                <a:spcPct val="100000"/>
              </a:lnSpc>
              <a:spcBef>
                <a:spcPts val="650"/>
              </a:spcBef>
              <a:buNone/>
              <a:tabLst>
                <a:tab pos="1240923" algn="l"/>
                <a:tab pos="2155323" algn="l"/>
                <a:tab pos="3069723" algn="l"/>
                <a:tab pos="3984123" algn="l"/>
                <a:tab pos="4898523" algn="l"/>
                <a:tab pos="5812923" algn="l"/>
                <a:tab pos="6727323" algn="l"/>
                <a:tab pos="7641723" algn="l"/>
                <a:tab pos="8556123" algn="l"/>
                <a:tab pos="9470523" algn="l"/>
                <a:tab pos="10384923" algn="l"/>
              </a:tabLst>
            </a:pPr>
            <a:r>
              <a:rPr lang="en-US" sz="3000" dirty="0">
                <a:highlight>
                  <a:scrgbClr r="0" g="0" b="0">
                    <a:alpha val="0"/>
                  </a:scrgbClr>
                </a:highlight>
                <a:latin typeface="Arial" pitchFamily="2"/>
                <a:ea typeface="Microsoft YaHei" pitchFamily="2"/>
                <a:cs typeface="Arial" pitchFamily="2"/>
              </a:rPr>
              <a:t>The World Medical Association developed declaration of Helsinki as a statement of ethical principles to provide guidance to physicians and other participants in medical research involving human subjects.  It is the duty of the physician to promote and safeguard the health of the people.  The physician’s  knowledge and conscience are dedicated to the fulfillment of this duty.</a:t>
            </a:r>
          </a:p>
          <a:p>
            <a:pPr lvl="0"/>
            <a:endParaRPr lang="en-US" dirty="0"/>
          </a:p>
          <a:p>
            <a:pPr lvl="0"/>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name="Belmont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57DFC-273A-4280-A805-022B378BAA7B}"/>
              </a:ext>
            </a:extLst>
          </p:cNvPr>
          <p:cNvSpPr txBox="1">
            <a:spLocks noGrp="1"/>
          </p:cNvSpPr>
          <p:nvPr>
            <p:ph type="title" idx="4294967295"/>
          </p:nvPr>
        </p:nvSpPr>
        <p:spPr>
          <a:xfrm>
            <a:off x="430924" y="225425"/>
            <a:ext cx="7798676" cy="963613"/>
          </a:xfrm>
        </p:spPr>
        <p:txBody>
          <a:bodyPr/>
          <a:lstStyle/>
          <a:p>
            <a:pPr lvl="0"/>
            <a:r>
              <a:rPr lang="en-US" sz="4400" dirty="0"/>
              <a:t>Belmont Report</a:t>
            </a:r>
          </a:p>
        </p:txBody>
      </p:sp>
      <p:sp>
        <p:nvSpPr>
          <p:cNvPr id="3" name="Text Placeholder 2">
            <a:extLst>
              <a:ext uri="{FF2B5EF4-FFF2-40B4-BE49-F238E27FC236}">
                <a16:creationId xmlns:a16="http://schemas.microsoft.com/office/drawing/2014/main" id="{82F25640-B395-4DD3-B33C-36945E828950}"/>
              </a:ext>
            </a:extLst>
          </p:cNvPr>
          <p:cNvSpPr txBox="1">
            <a:spLocks noGrp="1"/>
          </p:cNvSpPr>
          <p:nvPr>
            <p:ph type="body" idx="4294967295"/>
          </p:nvPr>
        </p:nvSpPr>
        <p:spPr>
          <a:xfrm>
            <a:off x="578068" y="1600200"/>
            <a:ext cx="7651531" cy="4530725"/>
          </a:xfrm>
        </p:spPr>
        <p:txBody>
          <a:bodyPr>
            <a:normAutofit lnSpcReduction="10000"/>
          </a:bodyPr>
          <a:lstStyle/>
          <a:p>
            <a:pPr marL="0" lvl="1" indent="0">
              <a:lnSpc>
                <a:spcPct val="100000"/>
              </a:lnSpc>
              <a:spcBef>
                <a:spcPts val="800"/>
              </a:spcBef>
              <a:buNone/>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3200" dirty="0">
                <a:highlight>
                  <a:scrgbClr r="0" g="0" b="0">
                    <a:alpha val="0"/>
                  </a:scrgbClr>
                </a:highlight>
                <a:latin typeface="Arial" pitchFamily="2"/>
                <a:ea typeface="Microsoft YaHei" pitchFamily="2"/>
                <a:cs typeface="Arial" pitchFamily="2"/>
              </a:rPr>
              <a:t>Key concepts:</a:t>
            </a:r>
          </a:p>
          <a:p>
            <a:pPr marL="457200" lvl="3" indent="0">
              <a:lnSpc>
                <a:spcPct val="100000"/>
              </a:lnSpc>
              <a:spcBef>
                <a:spcPts val="69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Respect for persons</a:t>
            </a:r>
          </a:p>
          <a:p>
            <a:pPr marL="457200" lvl="3" indent="0">
              <a:lnSpc>
                <a:spcPct val="100000"/>
              </a:lnSpc>
              <a:spcBef>
                <a:spcPts val="69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Beneficence</a:t>
            </a:r>
          </a:p>
          <a:p>
            <a:pPr marL="457200" lvl="3" indent="0">
              <a:lnSpc>
                <a:spcPct val="100000"/>
              </a:lnSpc>
              <a:spcBef>
                <a:spcPts val="69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Justice</a:t>
            </a:r>
          </a:p>
          <a:p>
            <a:pPr marL="1022043" lvl="2" indent="-350635">
              <a:lnSpc>
                <a:spcPct val="100000"/>
              </a:lnSpc>
              <a:spcBef>
                <a:spcPts val="695"/>
              </a:spcBef>
              <a:buNone/>
              <a:tabLst>
                <a:tab pos="1593360" algn="l"/>
                <a:tab pos="2507760" algn="l"/>
                <a:tab pos="3422160" algn="l"/>
                <a:tab pos="4336560" algn="l"/>
                <a:tab pos="5250960" algn="l"/>
                <a:tab pos="6165360" algn="l"/>
                <a:tab pos="7079760" algn="l"/>
                <a:tab pos="7994160" algn="l"/>
                <a:tab pos="8908560" algn="l"/>
                <a:tab pos="9822960" algn="l"/>
                <a:tab pos="10737360" algn="l"/>
              </a:tabLst>
            </a:pPr>
            <a:endParaRPr lang="en-US" sz="2800" dirty="0">
              <a:highlight>
                <a:scrgbClr r="0" g="0" b="0">
                  <a:alpha val="0"/>
                </a:scrgbClr>
              </a:highlight>
              <a:latin typeface="Arial" pitchFamily="2"/>
              <a:ea typeface="Microsoft YaHei" pitchFamily="2"/>
              <a:cs typeface="Arial" pitchFamily="2"/>
            </a:endParaRPr>
          </a:p>
          <a:p>
            <a:pPr lvl="0"/>
            <a:r>
              <a:rPr lang="en-US" sz="3200" dirty="0"/>
              <a:t>Federal Policy for the Protection of Human Subjects ('Common Rule')</a:t>
            </a:r>
          </a:p>
          <a:p>
            <a:pPr lvl="0"/>
            <a:r>
              <a:rPr lang="en-US" sz="2500" dirty="0">
                <a:solidFill>
                  <a:srgbClr val="4C6D80"/>
                </a:solidFill>
              </a:rPr>
              <a:t>https://www.hhs.gov/ohrp/regulations-and-policy/regulations/common-rule/index.html</a:t>
            </a:r>
          </a:p>
          <a:p>
            <a:pPr marL="0" lvl="2" indent="0">
              <a:lnSpc>
                <a:spcPct val="100000"/>
              </a:lnSpc>
              <a:spcBef>
                <a:spcPts val="695"/>
              </a:spcBef>
              <a:buNone/>
              <a:tabLst>
                <a:tab pos="571317" algn="l"/>
                <a:tab pos="1485717" algn="l"/>
                <a:tab pos="2400117" algn="l"/>
                <a:tab pos="3314517" algn="l"/>
                <a:tab pos="4228917" algn="l"/>
                <a:tab pos="5143317" algn="l"/>
                <a:tab pos="6057717" algn="l"/>
                <a:tab pos="6972117" algn="l"/>
                <a:tab pos="7886517" algn="l"/>
                <a:tab pos="8800917" algn="l"/>
                <a:tab pos="9715317" algn="l"/>
              </a:tabLst>
            </a:pPr>
            <a:endParaRPr lang="en-US" sz="2800" dirty="0">
              <a:highlight>
                <a:scrgbClr r="0" g="0" b="0">
                  <a:alpha val="0"/>
                </a:scrgbClr>
              </a:highlight>
              <a:latin typeface="Arial" pitchFamily="2"/>
              <a:ea typeface="Microsoft YaHei" pitchFamily="2"/>
              <a:cs typeface="Arial" pitchFamily="2"/>
            </a:endParaRP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Conflict of Interest/  Conflict of Commit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B941-7E39-4339-B1AD-C3030497FFDA}"/>
              </a:ext>
            </a:extLst>
          </p:cNvPr>
          <p:cNvSpPr txBox="1">
            <a:spLocks noGrp="1"/>
          </p:cNvSpPr>
          <p:nvPr>
            <p:ph type="title" idx="4294967295"/>
          </p:nvPr>
        </p:nvSpPr>
        <p:spPr>
          <a:xfrm>
            <a:off x="630620" y="277813"/>
            <a:ext cx="7598979" cy="1139825"/>
          </a:xfrm>
        </p:spPr>
        <p:txBody>
          <a:bodyPr>
            <a:normAutofit fontScale="90000"/>
          </a:bodyPr>
          <a:lstStyle/>
          <a:p>
            <a:pPr lvl="0"/>
            <a:r>
              <a:rPr lang="en-US" sz="4400" dirty="0"/>
              <a:t>Conflict of Interest/ </a:t>
            </a:r>
            <a:br>
              <a:rPr lang="en-US" sz="4400" dirty="0"/>
            </a:br>
            <a:r>
              <a:rPr lang="en-US" sz="4400" dirty="0"/>
              <a:t>Conflict of Commitment</a:t>
            </a:r>
          </a:p>
        </p:txBody>
      </p:sp>
      <p:sp>
        <p:nvSpPr>
          <p:cNvPr id="3" name="Text Placeholder 2">
            <a:extLst>
              <a:ext uri="{FF2B5EF4-FFF2-40B4-BE49-F238E27FC236}">
                <a16:creationId xmlns:a16="http://schemas.microsoft.com/office/drawing/2014/main" id="{4097E90E-561D-483C-A873-18D4CB907C3A}"/>
              </a:ext>
            </a:extLst>
          </p:cNvPr>
          <p:cNvSpPr txBox="1">
            <a:spLocks noGrp="1"/>
          </p:cNvSpPr>
          <p:nvPr>
            <p:ph type="body" idx="4294967295"/>
          </p:nvPr>
        </p:nvSpPr>
        <p:spPr>
          <a:xfrm>
            <a:off x="0" y="1752599"/>
            <a:ext cx="7598979" cy="4827587"/>
          </a:xfrm>
        </p:spPr>
        <p:txBody>
          <a:bodyPr/>
          <a:lstStyle/>
          <a:p>
            <a:pPr marL="342900" lvl="0" indent="-342900">
              <a:lnSpc>
                <a:spcPct val="80000"/>
              </a:lnSpc>
              <a:spcBef>
                <a:spcPts val="600"/>
              </a:spcBef>
              <a:buClr>
                <a:srgbClr val="808080"/>
              </a:buClr>
              <a:buSzPct val="65000"/>
              <a:buFont typeface="Arial" pitchFamily="34"/>
              <a:buChar char="•"/>
            </a:pPr>
            <a:r>
              <a:rPr lang="en-US" sz="2400" dirty="0"/>
              <a:t>Conflict of Interest—situations in which an individual’s University activities might be, or might appear to be, influenced by considerations of personal gain (financial or otherwise)</a:t>
            </a:r>
          </a:p>
          <a:p>
            <a:pPr marL="0" lvl="0" indent="0">
              <a:lnSpc>
                <a:spcPct val="80000"/>
              </a:lnSpc>
              <a:spcBef>
                <a:spcPts val="600"/>
              </a:spcBef>
              <a:buClr>
                <a:srgbClr val="808080"/>
              </a:buClr>
              <a:buSzPct val="65000"/>
              <a:buNone/>
            </a:pPr>
            <a:endParaRPr lang="en-US" sz="2400" dirty="0"/>
          </a:p>
          <a:p>
            <a:pPr marL="342900" lvl="0" indent="-342900">
              <a:lnSpc>
                <a:spcPct val="80000"/>
              </a:lnSpc>
              <a:spcBef>
                <a:spcPts val="600"/>
              </a:spcBef>
              <a:buClr>
                <a:srgbClr val="808080"/>
              </a:buClr>
              <a:buSzPct val="65000"/>
              <a:buFont typeface="Arial" pitchFamily="34"/>
              <a:buChar char="•"/>
            </a:pPr>
            <a:r>
              <a:rPr lang="en-US" sz="2400" dirty="0"/>
              <a:t>Conflict of commitment—situations where an individual’s outside activities (consulting, public service, or pro bono efforts) may interfere or appear to interfere with the quality or performance of University duties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7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968C9-6670-4CF3-B233-6A46EC9CEAF1}"/>
              </a:ext>
            </a:extLst>
          </p:cNvPr>
          <p:cNvSpPr txBox="1">
            <a:spLocks noGrp="1"/>
          </p:cNvSpPr>
          <p:nvPr>
            <p:ph type="title"/>
          </p:nvPr>
        </p:nvSpPr>
        <p:spPr>
          <a:xfrm>
            <a:off x="609599" y="609600"/>
            <a:ext cx="6347713" cy="851338"/>
          </a:xfrm>
        </p:spPr>
        <p:txBody>
          <a:bodyPr/>
          <a:lstStyle/>
          <a:p>
            <a:pPr lvl="0"/>
            <a:r>
              <a:rPr lang="en-US" dirty="0"/>
              <a:t>Clinical </a:t>
            </a:r>
            <a:r>
              <a:rPr lang="en-US" dirty="0" err="1"/>
              <a:t>Trials.Gov</a:t>
            </a:r>
            <a:endParaRPr lang="en-US" dirty="0"/>
          </a:p>
        </p:txBody>
      </p:sp>
      <p:sp>
        <p:nvSpPr>
          <p:cNvPr id="3" name="Content Placeholder 2">
            <a:extLst>
              <a:ext uri="{FF2B5EF4-FFF2-40B4-BE49-F238E27FC236}">
                <a16:creationId xmlns:a16="http://schemas.microsoft.com/office/drawing/2014/main" id="{B01D4896-9C13-48F6-8EFF-834055BADF07}"/>
              </a:ext>
            </a:extLst>
          </p:cNvPr>
          <p:cNvSpPr txBox="1">
            <a:spLocks noGrp="1"/>
          </p:cNvSpPr>
          <p:nvPr>
            <p:ph idx="1"/>
          </p:nvPr>
        </p:nvSpPr>
        <p:spPr>
          <a:xfrm>
            <a:off x="609599" y="1629104"/>
            <a:ext cx="6347714" cy="4412260"/>
          </a:xfrm>
        </p:spPr>
        <p:txBody>
          <a:bodyPr/>
          <a:lstStyle/>
          <a:p>
            <a:pPr lvl="0"/>
            <a:r>
              <a:rPr lang="en-US" sz="2400" dirty="0"/>
              <a:t>Prior to enrollment of the first subject in the Study, Sponsor agrees to ensure that the Study is fully registered on</a:t>
            </a:r>
            <a:r>
              <a:rPr lang="en-US" sz="2400" dirty="0">
                <a:hlinkClick r:id="rId3"/>
              </a:rPr>
              <a:t> www.clinicaltrials.gov </a:t>
            </a:r>
            <a:r>
              <a:rPr lang="en-US" sz="2400" dirty="0"/>
              <a:t>in accordance with the requirements of the International Committee of Medical Journal Editors (ICMJE) and Public Law 110-85. Results of this Study will be reported in compliance with applicable laws.</a:t>
            </a:r>
          </a:p>
          <a:p>
            <a:pPr marL="0" lvl="0" indent="0">
              <a:buNone/>
            </a:pPr>
            <a:endParaRPr lang="en-US" dirty="0"/>
          </a:p>
          <a:p>
            <a:pPr lvl="0"/>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6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E8F9C-1DB5-4523-AE35-9DDEC0BCF4C0}"/>
              </a:ext>
            </a:extLst>
          </p:cNvPr>
          <p:cNvSpPr txBox="1">
            <a:spLocks noGrp="1"/>
          </p:cNvSpPr>
          <p:nvPr>
            <p:ph type="title"/>
          </p:nvPr>
        </p:nvSpPr>
        <p:spPr>
          <a:xfrm>
            <a:off x="357350" y="2903643"/>
            <a:ext cx="7462345" cy="1050713"/>
          </a:xfrm>
        </p:spPr>
        <p:txBody>
          <a:bodyPr anchorCtr="1">
            <a:normAutofit/>
          </a:bodyPr>
          <a:lstStyle/>
          <a:p>
            <a:pPr lvl="0" algn="ctr"/>
            <a:r>
              <a:rPr lang="en-US" sz="4400" dirty="0"/>
              <a:t>Clinical Trial Phases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hase I (Human Pharmacolog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58D0-CB4C-4BF1-9510-99F5DC2C41B3}"/>
              </a:ext>
            </a:extLst>
          </p:cNvPr>
          <p:cNvSpPr txBox="1">
            <a:spLocks noGrp="1"/>
          </p:cNvSpPr>
          <p:nvPr>
            <p:ph type="title" idx="4294967295"/>
          </p:nvPr>
        </p:nvSpPr>
        <p:spPr>
          <a:xfrm>
            <a:off x="378372" y="277813"/>
            <a:ext cx="7851228" cy="1139825"/>
          </a:xfrm>
        </p:spPr>
        <p:txBody>
          <a:bodyPr>
            <a:normAutofit/>
          </a:bodyPr>
          <a:lstStyle/>
          <a:p>
            <a:pPr lvl="0"/>
            <a:r>
              <a:rPr lang="en-US" dirty="0"/>
              <a:t>Phase I (Human Pharmacology)</a:t>
            </a:r>
          </a:p>
        </p:txBody>
      </p:sp>
      <p:sp>
        <p:nvSpPr>
          <p:cNvPr id="3" name="Text Placeholder 2">
            <a:extLst>
              <a:ext uri="{FF2B5EF4-FFF2-40B4-BE49-F238E27FC236}">
                <a16:creationId xmlns:a16="http://schemas.microsoft.com/office/drawing/2014/main" id="{6996E386-C727-41B3-92C6-20D26F806C7B}"/>
              </a:ext>
            </a:extLst>
          </p:cNvPr>
          <p:cNvSpPr txBox="1">
            <a:spLocks noGrp="1"/>
          </p:cNvSpPr>
          <p:nvPr>
            <p:ph type="body" idx="4294967295"/>
          </p:nvPr>
        </p:nvSpPr>
        <p:spPr>
          <a:xfrm>
            <a:off x="283779" y="1143000"/>
            <a:ext cx="7388774" cy="4983163"/>
          </a:xfrm>
        </p:spPr>
        <p:txBody>
          <a:bodyPr>
            <a:normAutofit lnSpcReduction="10000"/>
          </a:bodyPr>
          <a:lstStyle/>
          <a:p>
            <a:pPr marL="342900" lvl="0" indent="-342900">
              <a:lnSpc>
                <a:spcPct val="90000"/>
              </a:lnSpc>
              <a:spcBef>
                <a:spcPts val="600"/>
              </a:spcBef>
              <a:buClr>
                <a:srgbClr val="808080"/>
              </a:buClr>
              <a:buSzPct val="65000"/>
              <a:buFont typeface="Arial" pitchFamily="34"/>
              <a:buChar char="•"/>
            </a:pPr>
            <a:r>
              <a:rPr lang="en-US" sz="2400" dirty="0"/>
              <a:t>Stage of Clinical Research in which the experimental drug is administered to small numbers of normal volunteers or to a carefully defined subject population under controlled conditions to obtain preliminary data on drug toleration, pharmacokinetics,(a study of the uptake, movement, binding, and interactions of a drug at its active site in the body) and pharmacodynamics (a study of the movement of a drug within a biological system, as effected by absorption, distribution, metabolism, and excretion)</a:t>
            </a:r>
          </a:p>
          <a:p>
            <a:pPr marL="342900" lvl="0" indent="-342900">
              <a:lnSpc>
                <a:spcPct val="90000"/>
              </a:lnSpc>
              <a:spcBef>
                <a:spcPts val="600"/>
              </a:spcBef>
              <a:buClr>
                <a:srgbClr val="808080"/>
              </a:buClr>
              <a:buSzPct val="65000"/>
              <a:buFont typeface="Arial" pitchFamily="34"/>
              <a:buChar char="•"/>
            </a:pPr>
            <a:endParaRPr lang="en-US" sz="2400" dirty="0"/>
          </a:p>
          <a:p>
            <a:pPr marL="342900" lvl="0" indent="-342900">
              <a:lnSpc>
                <a:spcPct val="90000"/>
              </a:lnSpc>
              <a:spcBef>
                <a:spcPts val="600"/>
              </a:spcBef>
              <a:buClr>
                <a:srgbClr val="808080"/>
              </a:buClr>
              <a:buSzPct val="65000"/>
              <a:buFont typeface="Arial" pitchFamily="34"/>
              <a:buChar char="•"/>
            </a:pPr>
            <a:r>
              <a:rPr lang="en-US" sz="2400" dirty="0"/>
              <a:t>At this stage the trial may be either investigator initiated or sponsor initiated, Intellectual Property may be an important area of negotiation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98A9-C393-4BFC-BE5F-BE979EB227DC}"/>
              </a:ext>
            </a:extLst>
          </p:cNvPr>
          <p:cNvSpPr txBox="1">
            <a:spLocks noGrp="1"/>
          </p:cNvSpPr>
          <p:nvPr>
            <p:ph type="title" idx="4294967295"/>
          </p:nvPr>
        </p:nvSpPr>
        <p:spPr>
          <a:xfrm>
            <a:off x="838200" y="381000"/>
            <a:ext cx="8305800" cy="685800"/>
          </a:xfrm>
        </p:spPr>
        <p:txBody>
          <a:bodyPr>
            <a:normAutofit fontScale="90000"/>
          </a:bodyPr>
          <a:lstStyle/>
          <a:p>
            <a:pPr lvl="0"/>
            <a:br>
              <a:rPr lang="en-US" sz="3400" b="1"/>
            </a:br>
            <a:endParaRPr lang="en-US" sz="3400" b="1"/>
          </a:p>
        </p:txBody>
      </p:sp>
      <p:sp>
        <p:nvSpPr>
          <p:cNvPr id="3" name="Text Placeholder 2">
            <a:extLst>
              <a:ext uri="{FF2B5EF4-FFF2-40B4-BE49-F238E27FC236}">
                <a16:creationId xmlns:a16="http://schemas.microsoft.com/office/drawing/2014/main" id="{C0CCE194-E8E0-4FAE-A7F2-0611A23140CC}"/>
              </a:ext>
            </a:extLst>
          </p:cNvPr>
          <p:cNvSpPr txBox="1">
            <a:spLocks noGrp="1"/>
          </p:cNvSpPr>
          <p:nvPr>
            <p:ph type="body" idx="4294967295"/>
          </p:nvPr>
        </p:nvSpPr>
        <p:spPr>
          <a:xfrm>
            <a:off x="315310" y="1316421"/>
            <a:ext cx="7276606" cy="5195616"/>
          </a:xfrm>
        </p:spPr>
        <p:txBody>
          <a:bodyPr>
            <a:normAutofit/>
          </a:bodyPr>
          <a:lstStyle/>
          <a:p>
            <a:pPr marL="457200" lvl="0" indent="-457200">
              <a:lnSpc>
                <a:spcPct val="90000"/>
              </a:lnSpc>
              <a:spcBef>
                <a:spcPts val="650"/>
              </a:spcBef>
              <a:buClr>
                <a:srgbClr val="808080"/>
              </a:buClr>
              <a:buSzPct val="65000"/>
              <a:buFont typeface="Arial" pitchFamily="34"/>
              <a:buChar char="•"/>
            </a:pPr>
            <a:r>
              <a:rPr lang="en-US" sz="2600" dirty="0"/>
              <a:t>In Phase II clinical trials, the study drug or treatment is given to a larger group of people (100-300) to see if it is effective and to further evaluate its safety</a:t>
            </a:r>
          </a:p>
          <a:p>
            <a:pPr marL="342717" lvl="0" indent="-342717">
              <a:lnSpc>
                <a:spcPct val="90000"/>
              </a:lnSpc>
              <a:spcBef>
                <a:spcPts val="65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600" dirty="0"/>
          </a:p>
          <a:p>
            <a:pPr marL="457200" lvl="0" indent="-457200">
              <a:lnSpc>
                <a:spcPct val="90000"/>
              </a:lnSpc>
              <a:spcBef>
                <a:spcPts val="650"/>
              </a:spcBef>
              <a:buClr>
                <a:srgbClr val="808080"/>
              </a:buClr>
              <a:buSzPct val="65000"/>
              <a:buFont typeface="Arial" pitchFamily="34"/>
              <a:buChar char="•"/>
            </a:pPr>
            <a:r>
              <a:rPr lang="en-US" sz="2600" dirty="0"/>
              <a:t>Stage of clinical research in which the experimental drug is administered to a limited number of subjects in whom it appears to be indicated in order to define a therapeutic dose range (Phase II(a) and to establish efficacy, side effects, and clinical toxicity of drug (Phase Il(b).</a:t>
            </a:r>
          </a:p>
          <a:p>
            <a:pPr lvl="0">
              <a:lnSpc>
                <a:spcPct val="90000"/>
              </a:lnSpc>
              <a:spcBef>
                <a:spcPts val="650"/>
              </a:spcBef>
              <a:buClr>
                <a:srgbClr val="808080"/>
              </a:buClr>
              <a:buSzPct val="65000"/>
              <a:buFont typeface="Wingdings" pitchFamily="2"/>
              <a:buChar char=""/>
            </a:pPr>
            <a:endParaRPr lang="en-US" sz="2600" dirty="0"/>
          </a:p>
          <a:p>
            <a:pPr lvl="0">
              <a:lnSpc>
                <a:spcPct val="90000"/>
              </a:lnSpc>
              <a:spcBef>
                <a:spcPts val="650"/>
              </a:spcBef>
              <a:buClr>
                <a:srgbClr val="808080"/>
              </a:buClr>
              <a:buSzPct val="65000"/>
              <a:buFont typeface="Wingdings" pitchFamily="2"/>
              <a:buChar char=""/>
            </a:pPr>
            <a:endParaRPr lang="en-US" sz="2600" dirty="0"/>
          </a:p>
        </p:txBody>
      </p:sp>
      <p:sp>
        <p:nvSpPr>
          <p:cNvPr id="4" name="Freeform: Shape 3">
            <a:extLst>
              <a:ext uri="{FF2B5EF4-FFF2-40B4-BE49-F238E27FC236}">
                <a16:creationId xmlns:a16="http://schemas.microsoft.com/office/drawing/2014/main" id="{C7E01415-0268-41B6-A54D-02BD52FF2346}"/>
              </a:ext>
            </a:extLst>
          </p:cNvPr>
          <p:cNvSpPr/>
          <p:nvPr/>
        </p:nvSpPr>
        <p:spPr>
          <a:xfrm>
            <a:off x="220717" y="345963"/>
            <a:ext cx="7371199" cy="64850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0004" tIns="46798" rIns="90004" bIns="46798" anchor="t" anchorCtr="0" compatLnSpc="1">
            <a:spAutoFit/>
          </a:bodyPr>
          <a:lstStyle/>
          <a:p>
            <a:pPr marL="0" marR="0" lvl="0" indent="0" algn="l" defTabSz="914400" rtl="0" fontAlgn="auto" hangingPunct="1">
              <a:lnSpc>
                <a:spcPct val="100000"/>
              </a:lnSpc>
              <a:spcBef>
                <a:spcPts val="0"/>
              </a:spcBef>
              <a:spcAft>
                <a:spcPts val="0"/>
              </a:spcAft>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0" i="0" u="none" strike="noStrike" kern="0" cap="none" spc="0" baseline="0">
                <a:solidFill>
                  <a:srgbClr val="000000"/>
                </a:solidFill>
                <a:uFillTx/>
              </a:defRPr>
            </a:pPr>
            <a:r>
              <a:rPr lang="en-US" sz="3600" b="0" i="0" u="none" strike="noStrike" kern="1200" cap="none" spc="0" baseline="0" dirty="0">
                <a:solidFill>
                  <a:schemeClr val="accent1"/>
                </a:solidFill>
                <a:uFillTx/>
                <a:latin typeface="+mj-lt"/>
                <a:ea typeface="Microsoft YaHei" pitchFamily="2"/>
                <a:cs typeface="Arial" pitchFamily="2"/>
              </a:rPr>
              <a:t>Phase II (Therapeutic Exploratory)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name="Phase III (Therapeutic Confirmato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F7DA6-99F4-4514-B8DE-201CBB4FF295}"/>
              </a:ext>
            </a:extLst>
          </p:cNvPr>
          <p:cNvSpPr txBox="1">
            <a:spLocks noGrp="1"/>
          </p:cNvSpPr>
          <p:nvPr>
            <p:ph type="title" idx="4294967295"/>
          </p:nvPr>
        </p:nvSpPr>
        <p:spPr>
          <a:xfrm>
            <a:off x="315310" y="277814"/>
            <a:ext cx="7914290" cy="728662"/>
          </a:xfrm>
        </p:spPr>
        <p:txBody>
          <a:bodyPr>
            <a:normAutofit/>
          </a:bodyPr>
          <a:lstStyle/>
          <a:p>
            <a:pPr lvl="0"/>
            <a:r>
              <a:rPr lang="en-US" sz="3200" dirty="0"/>
              <a:t>Phase III (Therapeutic Confirmatory)</a:t>
            </a:r>
          </a:p>
        </p:txBody>
      </p:sp>
      <p:sp>
        <p:nvSpPr>
          <p:cNvPr id="3" name="Text Placeholder 2">
            <a:extLst>
              <a:ext uri="{FF2B5EF4-FFF2-40B4-BE49-F238E27FC236}">
                <a16:creationId xmlns:a16="http://schemas.microsoft.com/office/drawing/2014/main" id="{9ACFF4F5-18E9-4F49-82B0-3DEF1DF34771}"/>
              </a:ext>
            </a:extLst>
          </p:cNvPr>
          <p:cNvSpPr txBox="1">
            <a:spLocks noGrp="1"/>
          </p:cNvSpPr>
          <p:nvPr>
            <p:ph type="body" idx="4294967295"/>
          </p:nvPr>
        </p:nvSpPr>
        <p:spPr>
          <a:xfrm>
            <a:off x="315310" y="1006475"/>
            <a:ext cx="7430814" cy="5573711"/>
          </a:xfrm>
        </p:spPr>
        <p:txBody>
          <a:bodyPr>
            <a:normAutofit/>
          </a:bodyPr>
          <a:lstStyle/>
          <a:p>
            <a:pPr marL="457200" lvl="0" indent="-457200">
              <a:lnSpc>
                <a:spcPct val="80000"/>
              </a:lnSpc>
              <a:spcBef>
                <a:spcPts val="650"/>
              </a:spcBef>
              <a:buClr>
                <a:srgbClr val="808080"/>
              </a:buClr>
              <a:buSzPct val="65000"/>
              <a:buFont typeface="Arial" pitchFamily="34"/>
              <a:buChar char="•"/>
            </a:pPr>
            <a:r>
              <a:rPr lang="en-US" sz="2600" dirty="0"/>
              <a:t>In Phase III studies, the study drug or treatment is given to large groups of people (1,000-3,000) to confirm its effectiveness, monitor side effects, compare it to commonly used treatments, and collect information that will allow the drug or treatment to be used safely</a:t>
            </a:r>
          </a:p>
          <a:p>
            <a:pPr marL="457200" lvl="0" indent="-457200">
              <a:lnSpc>
                <a:spcPct val="80000"/>
              </a:lnSpc>
              <a:spcBef>
                <a:spcPts val="650"/>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600" dirty="0"/>
          </a:p>
          <a:p>
            <a:pPr marL="457200" lvl="0" indent="-457200">
              <a:lnSpc>
                <a:spcPct val="80000"/>
              </a:lnSpc>
              <a:spcBef>
                <a:spcPts val="650"/>
              </a:spcBef>
              <a:buClr>
                <a:srgbClr val="808080"/>
              </a:buClr>
              <a:buSzPct val="65000"/>
              <a:buFont typeface="Arial" pitchFamily="34"/>
              <a:buChar char="•"/>
            </a:pPr>
            <a:r>
              <a:rPr lang="en-US" sz="2600" dirty="0"/>
              <a:t>Stage of clinical research in which the experimental drug is administered in large-scale trials to establish safety and efficacy</a:t>
            </a:r>
          </a:p>
          <a:p>
            <a:pPr marL="457200" lvl="0" indent="-457200">
              <a:lnSpc>
                <a:spcPct val="80000"/>
              </a:lnSpc>
              <a:spcBef>
                <a:spcPts val="650"/>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600" dirty="0"/>
          </a:p>
          <a:p>
            <a:pPr marL="457200" lvl="0" indent="-457200">
              <a:lnSpc>
                <a:spcPct val="80000"/>
              </a:lnSpc>
              <a:spcBef>
                <a:spcPts val="650"/>
              </a:spcBef>
              <a:buClr>
                <a:srgbClr val="808080"/>
              </a:buClr>
              <a:buSzPct val="65000"/>
              <a:buFont typeface="Arial" pitchFamily="34"/>
              <a:buChar char="•"/>
            </a:pPr>
            <a:r>
              <a:rPr lang="en-US" sz="2600" dirty="0"/>
              <a:t>The negotiation of Intellectual Property ownership is not as critical at this stage because the dosage range and safety issues have been addressed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name="Phase IV (Therapeutic Us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D6888-33C8-4A6B-8BB6-26359878771D}"/>
              </a:ext>
            </a:extLst>
          </p:cNvPr>
          <p:cNvSpPr txBox="1">
            <a:spLocks noGrp="1"/>
          </p:cNvSpPr>
          <p:nvPr>
            <p:ph type="title" idx="4294967295"/>
          </p:nvPr>
        </p:nvSpPr>
        <p:spPr>
          <a:xfrm>
            <a:off x="451944" y="277813"/>
            <a:ext cx="7777655" cy="1139825"/>
          </a:xfrm>
        </p:spPr>
        <p:txBody>
          <a:bodyPr>
            <a:normAutofit fontScale="90000"/>
          </a:bodyPr>
          <a:lstStyle/>
          <a:p>
            <a:pPr lvl="0"/>
            <a:r>
              <a:rPr lang="en-US" sz="4400" dirty="0"/>
              <a:t>Phase IV (Therapeutic Use)</a:t>
            </a:r>
            <a:br>
              <a:rPr lang="en-US" sz="4400" dirty="0"/>
            </a:br>
            <a:endParaRPr lang="en-US" sz="4400" dirty="0"/>
          </a:p>
        </p:txBody>
      </p:sp>
      <p:sp>
        <p:nvSpPr>
          <p:cNvPr id="3" name="Text Placeholder 2">
            <a:extLst>
              <a:ext uri="{FF2B5EF4-FFF2-40B4-BE49-F238E27FC236}">
                <a16:creationId xmlns:a16="http://schemas.microsoft.com/office/drawing/2014/main" id="{58635918-54F3-4C57-BB62-6FFE9063F51A}"/>
              </a:ext>
            </a:extLst>
          </p:cNvPr>
          <p:cNvSpPr txBox="1">
            <a:spLocks noGrp="1"/>
          </p:cNvSpPr>
          <p:nvPr>
            <p:ph type="body" idx="4294967295"/>
          </p:nvPr>
        </p:nvSpPr>
        <p:spPr>
          <a:xfrm>
            <a:off x="451944" y="1143000"/>
            <a:ext cx="7073463" cy="5437187"/>
          </a:xfrm>
        </p:spPr>
        <p:txBody>
          <a:bodyPr>
            <a:normAutofit/>
          </a:bodyPr>
          <a:lstStyle/>
          <a:p>
            <a:pPr marL="342900" lvl="0" indent="-342900">
              <a:lnSpc>
                <a:spcPct val="90000"/>
              </a:lnSpc>
              <a:spcBef>
                <a:spcPts val="525"/>
              </a:spcBef>
              <a:buClr>
                <a:srgbClr val="808080"/>
              </a:buClr>
              <a:buSzPct val="65000"/>
              <a:buFont typeface="Arial" pitchFamily="34"/>
              <a:buChar char="•"/>
            </a:pPr>
            <a:r>
              <a:rPr lang="en-US" sz="2100" dirty="0"/>
              <a:t>Phase IV studies are done after the drug or treatment has been marketed. These studies continue testing the study drug or treatment to collect information about their effect in various populations and any side effects associated with long-term use</a:t>
            </a:r>
          </a:p>
          <a:p>
            <a:pPr marL="342900" lvl="0" indent="-342900">
              <a:lnSpc>
                <a:spcPct val="90000"/>
              </a:lnSpc>
              <a:spcBef>
                <a:spcPts val="525"/>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100" dirty="0"/>
          </a:p>
          <a:p>
            <a:pPr marL="342900" lvl="0" indent="-342900">
              <a:lnSpc>
                <a:spcPct val="90000"/>
              </a:lnSpc>
              <a:spcBef>
                <a:spcPts val="525"/>
              </a:spcBef>
              <a:buClr>
                <a:srgbClr val="808080"/>
              </a:buClr>
              <a:buSzPct val="65000"/>
              <a:buFont typeface="Arial" pitchFamily="34"/>
              <a:buChar char="•"/>
            </a:pPr>
            <a:r>
              <a:rPr lang="en-US" sz="2100" dirty="0"/>
              <a:t>Confirmatory stage of clinical research undertaken after local regulatory approval has been obtained; trials are limited to drug’s approved indications, dosage ranges, routes of administration, and subject populations</a:t>
            </a:r>
          </a:p>
          <a:p>
            <a:pPr marL="342900" lvl="0" indent="-342900">
              <a:lnSpc>
                <a:spcPct val="90000"/>
              </a:lnSpc>
              <a:spcBef>
                <a:spcPts val="525"/>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100" dirty="0"/>
          </a:p>
          <a:p>
            <a:pPr marL="342900" lvl="0" indent="-342900">
              <a:lnSpc>
                <a:spcPct val="90000"/>
              </a:lnSpc>
              <a:spcBef>
                <a:spcPts val="525"/>
              </a:spcBef>
              <a:buClr>
                <a:srgbClr val="808080"/>
              </a:buClr>
              <a:buSzPct val="65000"/>
              <a:buFont typeface="Arial" pitchFamily="34"/>
              <a:buChar char="•"/>
            </a:pPr>
            <a:r>
              <a:rPr lang="en-US" sz="2100" dirty="0"/>
              <a:t>Typically these trials are large-scale-multi-center undertakings</a:t>
            </a:r>
          </a:p>
          <a:p>
            <a:pPr marL="342900" lvl="0" indent="-342900">
              <a:lnSpc>
                <a:spcPct val="90000"/>
              </a:lnSpc>
              <a:spcBef>
                <a:spcPts val="525"/>
              </a:spcBef>
              <a:buSzPct val="100000"/>
              <a:buFont typeface="Arial" pitchFamily="34"/>
              <a:buChar char="•"/>
              <a:tabLst>
                <a:tab pos="914043" algn="l"/>
                <a:tab pos="1828443" algn="l"/>
                <a:tab pos="2742843" algn="l"/>
                <a:tab pos="3657243" algn="l"/>
                <a:tab pos="4571643" algn="l"/>
                <a:tab pos="5486043" algn="l"/>
                <a:tab pos="6400443" algn="l"/>
                <a:tab pos="7314843" algn="l"/>
                <a:tab pos="8229243" algn="l"/>
                <a:tab pos="9143643" algn="l"/>
                <a:tab pos="10058043" algn="l"/>
              </a:tabLst>
            </a:pPr>
            <a:endParaRPr lang="en-US" sz="2100" dirty="0"/>
          </a:p>
          <a:p>
            <a:pPr marL="342900" lvl="0" indent="-342900">
              <a:lnSpc>
                <a:spcPct val="90000"/>
              </a:lnSpc>
              <a:spcBef>
                <a:spcPts val="525"/>
              </a:spcBef>
              <a:buClr>
                <a:srgbClr val="808080"/>
              </a:buClr>
              <a:buSzPct val="65000"/>
              <a:buFont typeface="Arial" pitchFamily="34"/>
              <a:buChar char="•"/>
            </a:pPr>
            <a:r>
              <a:rPr lang="en-US" sz="2100" dirty="0"/>
              <a:t>These agreements need to be reviewed carefully for anti-kickback considerations</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name="What is compassionate u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CE3BD-79F1-4B85-89F5-268D71815095}"/>
              </a:ext>
            </a:extLst>
          </p:cNvPr>
          <p:cNvSpPr txBox="1">
            <a:spLocks noGrp="1"/>
          </p:cNvSpPr>
          <p:nvPr>
            <p:ph type="title" idx="4294967295"/>
          </p:nvPr>
        </p:nvSpPr>
        <p:spPr>
          <a:xfrm>
            <a:off x="472966" y="277813"/>
            <a:ext cx="7756634" cy="1139825"/>
          </a:xfrm>
        </p:spPr>
        <p:txBody>
          <a:bodyPr/>
          <a:lstStyle/>
          <a:p>
            <a:pPr lvl="0"/>
            <a:r>
              <a:rPr lang="en-US" dirty="0"/>
              <a:t>What is compassionate use?</a:t>
            </a:r>
          </a:p>
        </p:txBody>
      </p:sp>
      <p:sp>
        <p:nvSpPr>
          <p:cNvPr id="3" name="Text Placeholder 2">
            <a:extLst>
              <a:ext uri="{FF2B5EF4-FFF2-40B4-BE49-F238E27FC236}">
                <a16:creationId xmlns:a16="http://schemas.microsoft.com/office/drawing/2014/main" id="{2717CB9D-960D-48E4-A17F-898050B6D720}"/>
              </a:ext>
            </a:extLst>
          </p:cNvPr>
          <p:cNvSpPr txBox="1">
            <a:spLocks noGrp="1"/>
          </p:cNvSpPr>
          <p:nvPr>
            <p:ph type="body" idx="4294967295"/>
          </p:nvPr>
        </p:nvSpPr>
        <p:spPr>
          <a:xfrm>
            <a:off x="599090" y="990600"/>
            <a:ext cx="6747641" cy="5368159"/>
          </a:xfrm>
        </p:spPr>
        <p:txBody>
          <a:bodyPr>
            <a:normAutofit lnSpcReduction="10000"/>
          </a:bodyPr>
          <a:lstStyle/>
          <a:p>
            <a:pPr lvl="0">
              <a:lnSpc>
                <a:spcPct val="90000"/>
              </a:lnSpc>
              <a:spcBef>
                <a:spcPts val="695"/>
              </a:spcBef>
              <a:buClr>
                <a:srgbClr val="808080"/>
              </a:buClr>
              <a:buSzPct val="65000"/>
              <a:buFont typeface="Wingdings" pitchFamily="2"/>
              <a:buChar char=""/>
            </a:pPr>
            <a:r>
              <a:rPr lang="en-US" sz="2800" dirty="0"/>
              <a:t>This is a term of art used when a drug or device has not received FDA approval but is in process (somewhere between Phase I and II) physicians sometimes work together to request an exemption from the FDA for “compassionate use,” (technically this is referred to as a Treatment IND)</a:t>
            </a:r>
          </a:p>
          <a:p>
            <a:pPr lvl="0">
              <a:lnSpc>
                <a:spcPct val="90000"/>
              </a:lnSpc>
              <a:spcBef>
                <a:spcPts val="695"/>
              </a:spcBef>
              <a:buClr>
                <a:srgbClr val="808080"/>
              </a:buClr>
              <a:buSzPct val="65000"/>
              <a:buFont typeface="Wingdings" pitchFamily="2"/>
              <a:buChar char=""/>
            </a:pPr>
            <a:r>
              <a:rPr lang="en-US" sz="2800" dirty="0"/>
              <a:t>Expanded Access is a term used for drugs in Phase III clinical trials</a:t>
            </a:r>
          </a:p>
          <a:p>
            <a:pPr lvl="0">
              <a:lnSpc>
                <a:spcPct val="90000"/>
              </a:lnSpc>
              <a:spcBef>
                <a:spcPts val="695"/>
              </a:spcBef>
              <a:buClr>
                <a:srgbClr val="808080"/>
              </a:buClr>
              <a:buSzPct val="65000"/>
              <a:buFont typeface="Wingdings" pitchFamily="2"/>
              <a:buChar char=""/>
            </a:pPr>
            <a:r>
              <a:rPr lang="en-US" sz="2800" dirty="0"/>
              <a:t>Compassionate use means that no other currently approved treatment is viable for the patient; most commonly these are used with cancer patients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21F6-C26B-4EC6-957D-1BA30D2D44D5}"/>
              </a:ext>
            </a:extLst>
          </p:cNvPr>
          <p:cNvSpPr>
            <a:spLocks noGrp="1"/>
          </p:cNvSpPr>
          <p:nvPr>
            <p:ph type="ctrTitle"/>
          </p:nvPr>
        </p:nvSpPr>
        <p:spPr>
          <a:xfrm>
            <a:off x="897506" y="2345262"/>
            <a:ext cx="5825202" cy="1234727"/>
          </a:xfrm>
        </p:spPr>
        <p:txBody>
          <a:bodyPr/>
          <a:lstStyle/>
          <a:p>
            <a:r>
              <a:rPr lang="en-US" sz="2700" dirty="0"/>
              <a:t>Research Contracts and Agreements</a:t>
            </a:r>
            <a:br>
              <a:rPr lang="en-US" dirty="0"/>
            </a:br>
            <a:r>
              <a:rPr lang="en-US" sz="2100" dirty="0"/>
              <a:t>April 8, 2021 </a:t>
            </a:r>
          </a:p>
        </p:txBody>
      </p:sp>
      <p:sp>
        <p:nvSpPr>
          <p:cNvPr id="3" name="Subtitle 2">
            <a:extLst>
              <a:ext uri="{FF2B5EF4-FFF2-40B4-BE49-F238E27FC236}">
                <a16:creationId xmlns:a16="http://schemas.microsoft.com/office/drawing/2014/main" id="{57A939DD-5269-4C41-9CB4-57604F076585}"/>
              </a:ext>
            </a:extLst>
          </p:cNvPr>
          <p:cNvSpPr>
            <a:spLocks noGrp="1"/>
          </p:cNvSpPr>
          <p:nvPr>
            <p:ph type="subTitle" idx="1"/>
          </p:nvPr>
        </p:nvSpPr>
        <p:spPr/>
        <p:txBody>
          <a:bodyPr>
            <a:normAutofit lnSpcReduction="10000"/>
          </a:bodyPr>
          <a:lstStyle/>
          <a:p>
            <a:r>
              <a:rPr lang="en-US" b="1" dirty="0"/>
              <a:t>Sarah J. White, MA, Ed.M.</a:t>
            </a:r>
          </a:p>
          <a:p>
            <a:r>
              <a:rPr lang="en-US" b="1" dirty="0"/>
              <a:t>Associate Vice Chancellor for Research</a:t>
            </a:r>
          </a:p>
          <a:p>
            <a:r>
              <a:rPr lang="en-US" b="1" dirty="0"/>
              <a:t>Office of Sponsored Programs</a:t>
            </a:r>
          </a:p>
          <a:p>
            <a:endParaRPr lang="en-US" dirty="0"/>
          </a:p>
        </p:txBody>
      </p:sp>
    </p:spTree>
    <p:extLst>
      <p:ext uri="{BB962C8B-B14F-4D97-AF65-F5344CB8AC3E}">
        <p14:creationId xmlns:p14="http://schemas.microsoft.com/office/powerpoint/2010/main" val="3329661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Compassionate use (continu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572B-2241-4E78-80FE-A71C9A35C800}"/>
              </a:ext>
            </a:extLst>
          </p:cNvPr>
          <p:cNvSpPr txBox="1">
            <a:spLocks noGrp="1"/>
          </p:cNvSpPr>
          <p:nvPr>
            <p:ph type="title" idx="4294967295"/>
          </p:nvPr>
        </p:nvSpPr>
        <p:spPr>
          <a:xfrm>
            <a:off x="367862" y="277814"/>
            <a:ext cx="7168055" cy="731180"/>
          </a:xfrm>
        </p:spPr>
        <p:txBody>
          <a:bodyPr/>
          <a:lstStyle/>
          <a:p>
            <a:pPr lvl="0"/>
            <a:r>
              <a:rPr lang="en-US" dirty="0"/>
              <a:t>Compassionate use (continued)</a:t>
            </a:r>
          </a:p>
        </p:txBody>
      </p:sp>
      <p:sp>
        <p:nvSpPr>
          <p:cNvPr id="3" name="Text Placeholder 2">
            <a:extLst>
              <a:ext uri="{FF2B5EF4-FFF2-40B4-BE49-F238E27FC236}">
                <a16:creationId xmlns:a16="http://schemas.microsoft.com/office/drawing/2014/main" id="{29B16181-C2E1-4D9E-A47F-09F18E13C5DA}"/>
              </a:ext>
            </a:extLst>
          </p:cNvPr>
          <p:cNvSpPr txBox="1">
            <a:spLocks noGrp="1"/>
          </p:cNvSpPr>
          <p:nvPr>
            <p:ph type="body" idx="4294967295"/>
          </p:nvPr>
        </p:nvSpPr>
        <p:spPr>
          <a:xfrm>
            <a:off x="493986" y="1219200"/>
            <a:ext cx="7041931" cy="5360986"/>
          </a:xfrm>
        </p:spPr>
        <p:txBody>
          <a:bodyPr/>
          <a:lstStyle/>
          <a:p>
            <a:pPr lvl="0">
              <a:lnSpc>
                <a:spcPct val="90000"/>
              </a:lnSpc>
              <a:spcBef>
                <a:spcPts val="695"/>
              </a:spcBef>
              <a:buClr>
                <a:srgbClr val="808080"/>
              </a:buClr>
              <a:buSzPct val="65000"/>
              <a:buFont typeface="Wingdings" pitchFamily="2"/>
              <a:buChar char=""/>
            </a:pPr>
            <a:r>
              <a:rPr lang="en-US" sz="2800" dirty="0"/>
              <a:t>Contractually we use a Material Transfer Agreement</a:t>
            </a:r>
          </a:p>
          <a:p>
            <a:pPr lvl="0">
              <a:lnSpc>
                <a:spcPct val="90000"/>
              </a:lnSpc>
              <a:spcBef>
                <a:spcPts val="695"/>
              </a:spcBef>
              <a:buClr>
                <a:srgbClr val="808080"/>
              </a:buClr>
              <a:buSzPct val="65000"/>
              <a:buFont typeface="Wingdings" pitchFamily="2"/>
              <a:buChar char=""/>
            </a:pPr>
            <a:r>
              <a:rPr lang="en-US" sz="2800" dirty="0"/>
              <a:t>A significant consideration can be the cost of the experimental therapeutic (i.e. costs are very high to produce pharmaceutical grade drugs in very small quantities) the MTA allows the hospital to charge the secondary payer for the cost.</a:t>
            </a:r>
          </a:p>
          <a:p>
            <a:pPr lvl="0">
              <a:lnSpc>
                <a:spcPct val="90000"/>
              </a:lnSpc>
              <a:spcBef>
                <a:spcPts val="695"/>
              </a:spcBef>
              <a:buClr>
                <a:srgbClr val="808080"/>
              </a:buClr>
              <a:buSzPct val="65000"/>
              <a:buFont typeface="Wingdings" pitchFamily="2"/>
              <a:buChar char=""/>
            </a:pPr>
            <a:r>
              <a:rPr lang="en-US" sz="2800" dirty="0"/>
              <a:t>Prior approval for the research exemption must be obtained from the health insurance provider</a:t>
            </a:r>
          </a:p>
          <a:p>
            <a:pPr lvl="0">
              <a:lnSpc>
                <a:spcPct val="90000"/>
              </a:lnSpc>
              <a:spcBef>
                <a:spcPts val="695"/>
              </a:spcBef>
              <a:buClr>
                <a:srgbClr val="808080"/>
              </a:buClr>
              <a:buSzPct val="65000"/>
              <a:buFont typeface="Wingdings" pitchFamily="2"/>
              <a:buChar char=""/>
            </a:pPr>
            <a:endParaRPr lang="en-US"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1E77-35C3-4E70-8F06-1B7A78EFA216}"/>
              </a:ext>
            </a:extLst>
          </p:cNvPr>
          <p:cNvSpPr txBox="1">
            <a:spLocks noGrp="1"/>
          </p:cNvSpPr>
          <p:nvPr>
            <p:ph type="ctrTitle"/>
          </p:nvPr>
        </p:nvSpPr>
        <p:spPr>
          <a:xfrm>
            <a:off x="809297" y="1122361"/>
            <a:ext cx="6085489" cy="3846798"/>
          </a:xfrm>
        </p:spPr>
        <p:txBody>
          <a:bodyPr/>
          <a:lstStyle/>
          <a:p>
            <a:pPr lvl="0"/>
            <a:br>
              <a:rPr lang="en-US" dirty="0"/>
            </a:br>
            <a:br>
              <a:rPr lang="en-US" dirty="0"/>
            </a:br>
            <a:br>
              <a:rPr lang="en-US" dirty="0"/>
            </a:br>
            <a:br>
              <a:rPr lang="en-US" dirty="0"/>
            </a:br>
            <a:br>
              <a:rPr lang="en-US" dirty="0"/>
            </a:br>
            <a:r>
              <a:rPr lang="en-US" dirty="0"/>
              <a:t>Roles and Responsibilities and Routing</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It takes a village…roles and responsibilities in establishing a clinical tri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F33E-98A9-4B01-941E-4C03B82799CD}"/>
              </a:ext>
            </a:extLst>
          </p:cNvPr>
          <p:cNvSpPr txBox="1">
            <a:spLocks noGrp="1"/>
          </p:cNvSpPr>
          <p:nvPr>
            <p:ph type="title" idx="4294967295"/>
          </p:nvPr>
        </p:nvSpPr>
        <p:spPr>
          <a:xfrm>
            <a:off x="557048" y="277813"/>
            <a:ext cx="7672552" cy="1139825"/>
          </a:xfrm>
        </p:spPr>
        <p:txBody>
          <a:bodyPr>
            <a:normAutofit fontScale="90000"/>
          </a:bodyPr>
          <a:lstStyle/>
          <a:p>
            <a:pPr lvl="0"/>
            <a:r>
              <a:rPr lang="en-US" sz="3800" dirty="0"/>
              <a:t>It takes a village…roles and responsibilities in establishing a clinical trial</a:t>
            </a:r>
          </a:p>
        </p:txBody>
      </p:sp>
      <p:sp>
        <p:nvSpPr>
          <p:cNvPr id="3" name="Text Placeholder 2">
            <a:extLst>
              <a:ext uri="{FF2B5EF4-FFF2-40B4-BE49-F238E27FC236}">
                <a16:creationId xmlns:a16="http://schemas.microsoft.com/office/drawing/2014/main" id="{2E09AA9A-BD9C-4BE7-A0ED-ECC9BA22B843}"/>
              </a:ext>
            </a:extLst>
          </p:cNvPr>
          <p:cNvSpPr txBox="1">
            <a:spLocks noGrp="1"/>
          </p:cNvSpPr>
          <p:nvPr>
            <p:ph type="body" idx="4294967295"/>
          </p:nvPr>
        </p:nvSpPr>
        <p:spPr>
          <a:xfrm>
            <a:off x="641131" y="2057400"/>
            <a:ext cx="6201103" cy="4530725"/>
          </a:xfrm>
          <a:ln w="9363" cap="sq">
            <a:solidFill>
              <a:srgbClr val="000000"/>
            </a:solidFill>
            <a:prstDash val="solid"/>
            <a:miter/>
          </a:ln>
        </p:spPr>
        <p:txBody>
          <a:bodyPr/>
          <a:lstStyle/>
          <a:p>
            <a:pPr lvl="0">
              <a:buClr>
                <a:srgbClr val="808080"/>
              </a:buClr>
              <a:buSzPct val="65000"/>
              <a:buFont typeface="Wingdings" pitchFamily="2"/>
              <a:buChar char=""/>
            </a:pPr>
            <a:r>
              <a:rPr lang="en-US" sz="2800" dirty="0"/>
              <a:t>Protocol driven</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ea typeface="Microsoft YaHei" pitchFamily="2"/>
                <a:cs typeface="Arial" pitchFamily="2"/>
              </a:rPr>
              <a:t> Principal Investigator</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b="1" dirty="0">
                <a:highlight>
                  <a:scrgbClr r="0" g="0" b="0">
                    <a:alpha val="0"/>
                  </a:scrgbClr>
                </a:highlight>
                <a:ea typeface="Microsoft YaHei" pitchFamily="2"/>
                <a:cs typeface="Arial" pitchFamily="2"/>
              </a:rPr>
              <a:t> Clinical Research Coordinator</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ea typeface="Microsoft YaHei" pitchFamily="2"/>
                <a:cs typeface="Arial" pitchFamily="2"/>
              </a:rPr>
              <a:t> Institutional Review Board Coordinator</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ea typeface="Microsoft YaHei" pitchFamily="2"/>
                <a:cs typeface="Arial" pitchFamily="2"/>
              </a:rPr>
              <a:t> Investigational Pharmacist</a:t>
            </a:r>
          </a:p>
          <a:p>
            <a:pPr lvl="0">
              <a:buClr>
                <a:srgbClr val="808080"/>
              </a:buClr>
              <a:buSzPct val="65000"/>
              <a:buFont typeface="Wingdings" pitchFamily="2"/>
              <a:buChar char=""/>
            </a:pPr>
            <a:r>
              <a:rPr lang="en-US" sz="2800" dirty="0"/>
              <a:t>Contract driven</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600" dirty="0">
                <a:highlight>
                  <a:scrgbClr r="0" g="0" b="0">
                    <a:alpha val="0"/>
                  </a:scrgbClr>
                </a:highlight>
                <a:latin typeface="Arial" pitchFamily="2"/>
                <a:ea typeface="Microsoft YaHei" pitchFamily="2"/>
                <a:cs typeface="Arial" pitchFamily="2"/>
              </a:rPr>
              <a:t> Contract negotiator </a:t>
            </a:r>
          </a:p>
          <a:p>
            <a:pPr marL="457200" lvl="2" indent="0">
              <a:lnSpc>
                <a:spcPct val="100000"/>
              </a:lnSpc>
              <a:spcBef>
                <a:spcPts val="6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400" dirty="0">
                <a:highlight>
                  <a:scrgbClr r="0" g="0" b="0">
                    <a:alpha val="0"/>
                  </a:scrgbClr>
                </a:highlight>
                <a:latin typeface="Arial" pitchFamily="2"/>
                <a:ea typeface="Microsoft YaHei" pitchFamily="2"/>
                <a:cs typeface="Arial" pitchFamily="2"/>
              </a:rPr>
              <a:t> Business Administrator</a:t>
            </a:r>
          </a:p>
        </p:txBody>
      </p:sp>
      <p:pic>
        <p:nvPicPr>
          <p:cNvPr id="4" name="Picture 3">
            <a:extLst>
              <a:ext uri="{FF2B5EF4-FFF2-40B4-BE49-F238E27FC236}">
                <a16:creationId xmlns:a16="http://schemas.microsoft.com/office/drawing/2014/main" id="{B0EDEDDA-BA34-471E-850A-EE872C0459AD}"/>
              </a:ext>
            </a:extLst>
          </p:cNvPr>
          <p:cNvPicPr>
            <a:picLocks noChangeAspect="1"/>
          </p:cNvPicPr>
          <p:nvPr/>
        </p:nvPicPr>
        <p:blipFill>
          <a:blip r:embed="rId3">
            <a:lum/>
            <a:alphaModFix/>
          </a:blip>
          <a:srcRect/>
          <a:stretch>
            <a:fillRect/>
          </a:stretch>
        </p:blipFill>
        <p:spPr>
          <a:xfrm>
            <a:off x="6954295" y="4658566"/>
            <a:ext cx="1461732" cy="1885849"/>
          </a:xfrm>
          <a:prstGeom prst="rect">
            <a:avLst/>
          </a:prstGeom>
          <a:noFill/>
          <a:ln cap="flat">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 SoM Goldenrod Form  (Proposal Approval She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30D1E-9754-4395-A318-E643A31ABC4F}"/>
              </a:ext>
            </a:extLst>
          </p:cNvPr>
          <p:cNvSpPr txBox="1">
            <a:spLocks noGrp="1"/>
          </p:cNvSpPr>
          <p:nvPr>
            <p:ph type="title" idx="4294967295"/>
          </p:nvPr>
        </p:nvSpPr>
        <p:spPr>
          <a:xfrm>
            <a:off x="189186" y="277813"/>
            <a:ext cx="8040414" cy="1139825"/>
          </a:xfrm>
        </p:spPr>
        <p:txBody>
          <a:bodyPr>
            <a:normAutofit fontScale="90000"/>
          </a:bodyPr>
          <a:lstStyle/>
          <a:p>
            <a:pPr lvl="0"/>
            <a:r>
              <a:rPr lang="en-US" dirty="0"/>
              <a:t>Institutional Contract Approval Process</a:t>
            </a:r>
          </a:p>
        </p:txBody>
      </p:sp>
      <p:sp>
        <p:nvSpPr>
          <p:cNvPr id="3" name="Text Placeholder 2">
            <a:extLst>
              <a:ext uri="{FF2B5EF4-FFF2-40B4-BE49-F238E27FC236}">
                <a16:creationId xmlns:a16="http://schemas.microsoft.com/office/drawing/2014/main" id="{6831E43C-F1E0-478C-AE53-47FAB643695B}"/>
              </a:ext>
            </a:extLst>
          </p:cNvPr>
          <p:cNvSpPr txBox="1">
            <a:spLocks noGrp="1"/>
          </p:cNvSpPr>
          <p:nvPr>
            <p:ph type="body" idx="4294967295"/>
          </p:nvPr>
        </p:nvSpPr>
        <p:spPr>
          <a:xfrm>
            <a:off x="284085" y="914400"/>
            <a:ext cx="7346426" cy="5665787"/>
          </a:xfrm>
        </p:spPr>
        <p:txBody>
          <a:bodyPr>
            <a:normAutofit/>
          </a:bodyPr>
          <a:lstStyle/>
          <a:p>
            <a:pPr lvl="0">
              <a:lnSpc>
                <a:spcPct val="90000"/>
              </a:lnSpc>
              <a:spcBef>
                <a:spcPts val="650"/>
              </a:spcBef>
              <a:buClr>
                <a:srgbClr val="808080"/>
              </a:buClr>
              <a:buSzPct val="65000"/>
              <a:buFont typeface="Wingdings" pitchFamily="2"/>
              <a:buChar char=""/>
            </a:pPr>
            <a:r>
              <a:rPr lang="en-US" sz="2600" dirty="0"/>
              <a:t>Institutions that conduct research need to ensure separation of duties and responsibilities related to the design, conduct and reporting of the research</a:t>
            </a:r>
          </a:p>
          <a:p>
            <a:pPr lvl="0">
              <a:lnSpc>
                <a:spcPct val="90000"/>
              </a:lnSpc>
              <a:spcBef>
                <a:spcPts val="650"/>
              </a:spcBef>
              <a:buClr>
                <a:srgbClr val="808080"/>
              </a:buClr>
              <a:buSzPct val="65000"/>
              <a:buFont typeface="Wingdings" pitchFamily="2"/>
              <a:buChar char=""/>
            </a:pPr>
            <a:r>
              <a:rPr lang="en-US" sz="2600" dirty="0"/>
              <a:t>Accordingly, research institutions need to  have a mechanism by which they record that the PI, and the various business units involved properly understand both institutional policies and procedures as well as the specific compliance responsibilities associated with the contract</a:t>
            </a:r>
          </a:p>
          <a:p>
            <a:pPr lvl="0">
              <a:lnSpc>
                <a:spcPct val="90000"/>
              </a:lnSpc>
              <a:spcBef>
                <a:spcPts val="650"/>
              </a:spcBef>
              <a:buClr>
                <a:srgbClr val="808080"/>
              </a:buClr>
              <a:buSzPct val="65000"/>
              <a:buFont typeface="Wingdings" pitchFamily="2"/>
              <a:buChar char=""/>
            </a:pPr>
            <a:r>
              <a:rPr lang="en-US" sz="2600" dirty="0"/>
              <a:t>Typically, this is done using an electronic workflow system.</a:t>
            </a:r>
          </a:p>
          <a:p>
            <a:pPr lvl="0">
              <a:lnSpc>
                <a:spcPct val="90000"/>
              </a:lnSpc>
              <a:spcBef>
                <a:spcPts val="650"/>
              </a:spcBef>
            </a:pPr>
            <a:endParaRPr lang="en-US" sz="26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Required Signa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0B46-D8D9-4B16-8010-4CDFAB2DDE8A}"/>
              </a:ext>
            </a:extLst>
          </p:cNvPr>
          <p:cNvSpPr txBox="1">
            <a:spLocks noGrp="1"/>
          </p:cNvSpPr>
          <p:nvPr>
            <p:ph type="title" idx="4294967295"/>
          </p:nvPr>
        </p:nvSpPr>
        <p:spPr>
          <a:xfrm>
            <a:off x="662152" y="277813"/>
            <a:ext cx="7567448" cy="815263"/>
          </a:xfrm>
        </p:spPr>
        <p:txBody>
          <a:bodyPr/>
          <a:lstStyle/>
          <a:p>
            <a:pPr lvl="0"/>
            <a:r>
              <a:rPr lang="en-US" sz="4400" dirty="0"/>
              <a:t>Required Sign-offs</a:t>
            </a:r>
          </a:p>
        </p:txBody>
      </p:sp>
      <p:sp>
        <p:nvSpPr>
          <p:cNvPr id="3" name="Text Placeholder 2">
            <a:extLst>
              <a:ext uri="{FF2B5EF4-FFF2-40B4-BE49-F238E27FC236}">
                <a16:creationId xmlns:a16="http://schemas.microsoft.com/office/drawing/2014/main" id="{A4A49337-F1D8-4BE4-B47A-BC7A1FF65AF2}"/>
              </a:ext>
            </a:extLst>
          </p:cNvPr>
          <p:cNvSpPr txBox="1">
            <a:spLocks noGrp="1"/>
          </p:cNvSpPr>
          <p:nvPr>
            <p:ph type="body" idx="4294967295"/>
          </p:nvPr>
        </p:nvSpPr>
        <p:spPr>
          <a:xfrm>
            <a:off x="809296" y="1249363"/>
            <a:ext cx="6505903" cy="4359275"/>
          </a:xfrm>
        </p:spPr>
        <p:txBody>
          <a:bodyPr>
            <a:noAutofit/>
          </a:bodyPr>
          <a:lstStyle/>
          <a:p>
            <a:pPr lvl="0">
              <a:spcBef>
                <a:spcPts val="800"/>
              </a:spcBef>
              <a:buClr>
                <a:srgbClr val="808080"/>
              </a:buClr>
              <a:buSzPct val="65000"/>
              <a:buFont typeface="Wingdings" pitchFamily="2"/>
              <a:buChar char=""/>
            </a:pPr>
            <a:r>
              <a:rPr lang="en-US" sz="3600" dirty="0"/>
              <a:t>Principal Investigator</a:t>
            </a:r>
          </a:p>
          <a:p>
            <a:pPr lvl="0">
              <a:spcBef>
                <a:spcPts val="800"/>
              </a:spcBef>
              <a:buClr>
                <a:srgbClr val="808080"/>
              </a:buClr>
              <a:buSzPct val="65000"/>
              <a:buFont typeface="Wingdings" pitchFamily="2"/>
              <a:buChar char=""/>
            </a:pPr>
            <a:r>
              <a:rPr lang="en-US" sz="3600" dirty="0"/>
              <a:t>Department Chair</a:t>
            </a:r>
          </a:p>
          <a:p>
            <a:pPr lvl="0">
              <a:spcBef>
                <a:spcPts val="800"/>
              </a:spcBef>
              <a:buClr>
                <a:srgbClr val="808080"/>
              </a:buClr>
              <a:buSzPct val="65000"/>
              <a:buFont typeface="Wingdings" pitchFamily="2"/>
              <a:buChar char=""/>
            </a:pPr>
            <a:r>
              <a:rPr lang="en-US" sz="3600" dirty="0" err="1"/>
              <a:t>CoM</a:t>
            </a:r>
            <a:r>
              <a:rPr lang="en-US" sz="3600" dirty="0"/>
              <a:t> Dean/designee</a:t>
            </a:r>
          </a:p>
          <a:p>
            <a:pPr lvl="0">
              <a:spcBef>
                <a:spcPts val="800"/>
              </a:spcBef>
              <a:buClr>
                <a:srgbClr val="808080"/>
              </a:buClr>
              <a:buSzPct val="65000"/>
              <a:buFont typeface="Wingdings" pitchFamily="2"/>
              <a:buChar char=""/>
            </a:pPr>
            <a:r>
              <a:rPr lang="en-US" sz="3600" dirty="0"/>
              <a:t>Institutional Official/ Authorized University Signatory/Official signing for Applicant Organization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Clinical study-specific docum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0679-519F-4E55-A910-0A6E5C9BB813}"/>
              </a:ext>
            </a:extLst>
          </p:cNvPr>
          <p:cNvSpPr txBox="1">
            <a:spLocks noGrp="1"/>
          </p:cNvSpPr>
          <p:nvPr>
            <p:ph type="title" idx="4294967295"/>
          </p:nvPr>
        </p:nvSpPr>
        <p:spPr>
          <a:xfrm>
            <a:off x="525517" y="277814"/>
            <a:ext cx="6537436" cy="682624"/>
          </a:xfrm>
        </p:spPr>
        <p:txBody>
          <a:bodyPr anchorCtr="1">
            <a:noAutofit/>
          </a:bodyPr>
          <a:lstStyle/>
          <a:p>
            <a:pPr lvl="0" algn="ctr"/>
            <a:r>
              <a:rPr lang="en-US" sz="4000" dirty="0"/>
              <a:t>Clinical study-specific documentation</a:t>
            </a:r>
            <a:br>
              <a:rPr lang="en-US" sz="4000" dirty="0"/>
            </a:br>
            <a:endParaRPr lang="en-US" sz="4000" dirty="0"/>
          </a:p>
        </p:txBody>
      </p:sp>
      <p:sp>
        <p:nvSpPr>
          <p:cNvPr id="3" name="Text Placeholder 2">
            <a:extLst>
              <a:ext uri="{FF2B5EF4-FFF2-40B4-BE49-F238E27FC236}">
                <a16:creationId xmlns:a16="http://schemas.microsoft.com/office/drawing/2014/main" id="{0A86E265-FE51-47FF-9F3E-065F1475CFB3}"/>
              </a:ext>
            </a:extLst>
          </p:cNvPr>
          <p:cNvSpPr txBox="1">
            <a:spLocks noGrp="1"/>
          </p:cNvSpPr>
          <p:nvPr>
            <p:ph type="body" idx="4294967295"/>
          </p:nvPr>
        </p:nvSpPr>
        <p:spPr>
          <a:xfrm>
            <a:off x="641130" y="1766656"/>
            <a:ext cx="7588469" cy="4130907"/>
          </a:xfrm>
        </p:spPr>
        <p:txBody>
          <a:bodyPr/>
          <a:lstStyle/>
          <a:p>
            <a:pPr lvl="0">
              <a:spcBef>
                <a:spcPts val="600"/>
              </a:spcBef>
              <a:buClr>
                <a:srgbClr val="808080"/>
              </a:buClr>
              <a:buSzPct val="65000"/>
              <a:buFont typeface="Wingdings" pitchFamily="2"/>
              <a:buChar char=""/>
            </a:pPr>
            <a:r>
              <a:rPr lang="en-US" sz="2400" dirty="0"/>
              <a:t>CTA </a:t>
            </a:r>
            <a:r>
              <a:rPr lang="en-US" sz="2400" b="1" dirty="0"/>
              <a:t>plus any relevant attachments</a:t>
            </a:r>
          </a:p>
          <a:p>
            <a:pPr lvl="0">
              <a:spcBef>
                <a:spcPts val="600"/>
              </a:spcBef>
              <a:buClr>
                <a:srgbClr val="808080"/>
              </a:buClr>
              <a:buSzPct val="65000"/>
              <a:buFont typeface="Wingdings" pitchFamily="2"/>
              <a:buChar char=""/>
            </a:pPr>
            <a:r>
              <a:rPr lang="en-US" sz="2400" dirty="0"/>
              <a:t>Protocols (or statement of work)</a:t>
            </a:r>
          </a:p>
          <a:p>
            <a:pPr lvl="0">
              <a:spcBef>
                <a:spcPts val="600"/>
              </a:spcBef>
              <a:buClr>
                <a:srgbClr val="808080"/>
              </a:buClr>
              <a:buSzPct val="65000"/>
              <a:buFont typeface="Wingdings" pitchFamily="2"/>
              <a:buChar char=""/>
            </a:pPr>
            <a:r>
              <a:rPr lang="en-US" sz="2400" dirty="0"/>
              <a:t>Sponsor budget</a:t>
            </a:r>
          </a:p>
          <a:p>
            <a:pPr lvl="0">
              <a:spcBef>
                <a:spcPts val="600"/>
              </a:spcBef>
              <a:buClr>
                <a:srgbClr val="808080"/>
              </a:buClr>
              <a:buSzPct val="65000"/>
              <a:buFont typeface="Wingdings" pitchFamily="2"/>
              <a:buChar char=""/>
            </a:pPr>
            <a:r>
              <a:rPr lang="en-US" sz="2400" dirty="0"/>
              <a:t>Internal budget—to show indirect costs</a:t>
            </a:r>
          </a:p>
          <a:p>
            <a:pPr lvl="0">
              <a:spcBef>
                <a:spcPts val="600"/>
              </a:spcBef>
              <a:buClr>
                <a:srgbClr val="808080"/>
              </a:buClr>
              <a:buSzPct val="65000"/>
              <a:buFont typeface="Wingdings" pitchFamily="2"/>
              <a:buChar char=""/>
            </a:pPr>
            <a:r>
              <a:rPr lang="en-US" sz="2400" dirty="0"/>
              <a:t>Informed Consent</a:t>
            </a:r>
          </a:p>
          <a:p>
            <a:pPr lvl="0">
              <a:spcBef>
                <a:spcPts val="600"/>
              </a:spcBef>
              <a:buClr>
                <a:srgbClr val="808080"/>
              </a:buClr>
              <a:buSzPct val="65000"/>
              <a:buFont typeface="Wingdings" pitchFamily="2"/>
              <a:buChar char=""/>
            </a:pPr>
            <a:r>
              <a:rPr lang="en-US" sz="2400" dirty="0"/>
              <a:t>Relevant E-mail correspondence with sponsor</a:t>
            </a:r>
          </a:p>
          <a:p>
            <a:pPr lvl="0">
              <a:spcBef>
                <a:spcPts val="600"/>
              </a:spcBef>
              <a:buClr>
                <a:srgbClr val="808080"/>
              </a:buClr>
              <a:buSzPct val="65000"/>
              <a:buFont typeface="Wingdings" pitchFamily="2"/>
              <a:buChar char=""/>
            </a:pPr>
            <a:endParaRPr lang="en-US" sz="2400" dirty="0"/>
          </a:p>
          <a:p>
            <a:pPr lvl="0">
              <a:spcBef>
                <a:spcPts val="600"/>
              </a:spcBef>
              <a:buClr>
                <a:srgbClr val="808080"/>
              </a:buClr>
              <a:buSzPct val="65000"/>
              <a:buFont typeface="Wingdings" pitchFamily="2"/>
              <a:buChar char=""/>
            </a:pPr>
            <a:r>
              <a:rPr lang="en-US" sz="2400" dirty="0"/>
              <a:t>Registering a Clinical Trial</a:t>
            </a:r>
          </a:p>
          <a:p>
            <a:pPr marL="0" lvl="2" indent="0">
              <a:lnSpc>
                <a:spcPct val="100000"/>
              </a:lnSpc>
              <a:spcBef>
                <a:spcPts val="625"/>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500" dirty="0">
                <a:highlight>
                  <a:scrgbClr r="0" g="0" b="0">
                    <a:alpha val="0"/>
                  </a:scrgbClr>
                </a:highlight>
                <a:latin typeface="Arial" pitchFamily="2"/>
                <a:ea typeface="Microsoft YaHei" pitchFamily="2"/>
                <a:cs typeface="Arial" pitchFamily="2"/>
              </a:rPr>
              <a:t>  Clinicaltrials.gov</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5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0F3DF-EC0C-4117-ACB8-1222991B0C5B}"/>
              </a:ext>
            </a:extLst>
          </p:cNvPr>
          <p:cNvSpPr txBox="1">
            <a:spLocks noGrp="1"/>
          </p:cNvSpPr>
          <p:nvPr>
            <p:ph type="title"/>
          </p:nvPr>
        </p:nvSpPr>
        <p:spPr>
          <a:xfrm>
            <a:off x="623885" y="2795751"/>
            <a:ext cx="7886700" cy="1057153"/>
          </a:xfrm>
        </p:spPr>
        <p:txBody>
          <a:bodyPr anchorCtr="1"/>
          <a:lstStyle/>
          <a:p>
            <a:pPr lvl="0" algn="ctr"/>
            <a:r>
              <a:rPr lang="en-US" dirty="0"/>
              <a:t>Clinical Trial Negotiation</a:t>
            </a:r>
          </a:p>
        </p:txBody>
      </p:sp>
      <p:sp>
        <p:nvSpPr>
          <p:cNvPr id="3" name="Text Placeholder 2">
            <a:extLst>
              <a:ext uri="{FF2B5EF4-FFF2-40B4-BE49-F238E27FC236}">
                <a16:creationId xmlns:a16="http://schemas.microsoft.com/office/drawing/2014/main" id="{901AFC27-5393-4C32-BEE4-335B0C006130}"/>
              </a:ext>
            </a:extLst>
          </p:cNvPr>
          <p:cNvSpPr txBox="1">
            <a:spLocks noGrp="1"/>
          </p:cNvSpPr>
          <p:nvPr>
            <p:ph type="body" idx="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name="page2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090A-C752-424D-B2AB-D31D4A75BD8E}"/>
              </a:ext>
            </a:extLst>
          </p:cNvPr>
          <p:cNvSpPr txBox="1">
            <a:spLocks noGrp="1"/>
          </p:cNvSpPr>
          <p:nvPr>
            <p:ph type="title" idx="4294967295"/>
          </p:nvPr>
        </p:nvSpPr>
        <p:spPr>
          <a:xfrm>
            <a:off x="714702" y="277813"/>
            <a:ext cx="7514897" cy="951897"/>
          </a:xfrm>
        </p:spPr>
        <p:txBody>
          <a:bodyPr/>
          <a:lstStyle/>
          <a:p>
            <a:pPr lvl="0"/>
            <a:r>
              <a:rPr lang="en-US" dirty="0"/>
              <a:t>Who are we negotiating with?</a:t>
            </a:r>
          </a:p>
        </p:txBody>
      </p:sp>
      <p:sp>
        <p:nvSpPr>
          <p:cNvPr id="3" name="Text Placeholder 2">
            <a:extLst>
              <a:ext uri="{FF2B5EF4-FFF2-40B4-BE49-F238E27FC236}">
                <a16:creationId xmlns:a16="http://schemas.microsoft.com/office/drawing/2014/main" id="{423DCA11-A483-487A-B3D0-E8173D2E93D4}"/>
              </a:ext>
            </a:extLst>
          </p:cNvPr>
          <p:cNvSpPr txBox="1">
            <a:spLocks noGrp="1"/>
          </p:cNvSpPr>
          <p:nvPr>
            <p:ph type="body" idx="4294967295"/>
          </p:nvPr>
        </p:nvSpPr>
        <p:spPr>
          <a:xfrm>
            <a:off x="284085" y="1633491"/>
            <a:ext cx="7945515" cy="4497434"/>
          </a:xfrm>
        </p:spPr>
        <p:txBody>
          <a:bodyPr>
            <a:normAutofit/>
          </a:bodyPr>
          <a:lstStyle/>
          <a:p>
            <a:pPr lvl="0">
              <a:buClr>
                <a:srgbClr val="808080"/>
              </a:buClr>
              <a:buSzPct val="65000"/>
              <a:buFont typeface="Wingdings" pitchFamily="2"/>
              <a:buChar char=""/>
            </a:pPr>
            <a:r>
              <a:rPr lang="en-US" sz="3600" dirty="0"/>
              <a:t>Clinical Research Organizations</a:t>
            </a:r>
          </a:p>
          <a:p>
            <a:pPr lvl="0">
              <a:buClr>
                <a:srgbClr val="808080"/>
              </a:buClr>
              <a:buSzPct val="65000"/>
              <a:buFont typeface="Wingdings" pitchFamily="2"/>
              <a:buChar char=""/>
            </a:pPr>
            <a:r>
              <a:rPr lang="en-US" sz="3600" dirty="0"/>
              <a:t>Sponsors</a:t>
            </a:r>
          </a:p>
          <a:p>
            <a:pPr lvl="0">
              <a:buClr>
                <a:srgbClr val="808080"/>
              </a:buClr>
              <a:buSzPct val="65000"/>
              <a:buFont typeface="Wingdings" pitchFamily="2"/>
              <a:buChar char=""/>
            </a:pPr>
            <a:r>
              <a:rPr lang="en-US" sz="3600" dirty="0"/>
              <a:t>Partnering Hospitals and other Covered Entities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name="page2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A3F94-06BF-4DF6-A87E-C3C0AD04603D}"/>
              </a:ext>
            </a:extLst>
          </p:cNvPr>
          <p:cNvSpPr txBox="1">
            <a:spLocks noGrp="1"/>
          </p:cNvSpPr>
          <p:nvPr>
            <p:ph type="title" idx="4294967295"/>
          </p:nvPr>
        </p:nvSpPr>
        <p:spPr>
          <a:xfrm>
            <a:off x="457200" y="225425"/>
            <a:ext cx="7404538" cy="1374775"/>
          </a:xfrm>
        </p:spPr>
        <p:txBody>
          <a:bodyPr/>
          <a:lstStyle/>
          <a:p>
            <a:pPr lvl="0"/>
            <a:r>
              <a:rPr lang="en-US" dirty="0"/>
              <a:t>Sponsor, CRO and Site Responsibilities (Whereas…)</a:t>
            </a:r>
          </a:p>
        </p:txBody>
      </p:sp>
      <p:sp>
        <p:nvSpPr>
          <p:cNvPr id="3" name="Text Placeholder 2">
            <a:extLst>
              <a:ext uri="{FF2B5EF4-FFF2-40B4-BE49-F238E27FC236}">
                <a16:creationId xmlns:a16="http://schemas.microsoft.com/office/drawing/2014/main" id="{A1E84EA0-9D29-4F30-BD42-8EAE288BBECB}"/>
              </a:ext>
            </a:extLst>
          </p:cNvPr>
          <p:cNvSpPr txBox="1">
            <a:spLocks noGrp="1"/>
          </p:cNvSpPr>
          <p:nvPr>
            <p:ph type="body" idx="4294967295"/>
          </p:nvPr>
        </p:nvSpPr>
        <p:spPr>
          <a:xfrm>
            <a:off x="578069" y="1600200"/>
            <a:ext cx="6747642" cy="5032375"/>
          </a:xfrm>
        </p:spPr>
        <p:txBody>
          <a:bodyPr>
            <a:normAutofit fontScale="92500" lnSpcReduction="10000"/>
          </a:bodyPr>
          <a:lstStyle/>
          <a:p>
            <a:pPr lvl="0" algn="ctr">
              <a:lnSpc>
                <a:spcPct val="80000"/>
              </a:lnSpc>
            </a:pPr>
            <a:r>
              <a:rPr lang="en-US" sz="2800" dirty="0"/>
              <a:t>Clinical research is a regulated industry.</a:t>
            </a:r>
          </a:p>
          <a:p>
            <a:pPr lvl="0">
              <a:lnSpc>
                <a:spcPct val="80000"/>
              </a:lnSpc>
              <a:buClr>
                <a:srgbClr val="808080"/>
              </a:buClr>
              <a:buSzPct val="65000"/>
              <a:buFont typeface="Wingdings" pitchFamily="2"/>
              <a:buChar char=""/>
            </a:pPr>
            <a:r>
              <a:rPr lang="en-US" sz="2800" dirty="0"/>
              <a:t>Responsibility on the part of sponsors, CROs and sites to comply with the study protocol, government laws and regulations.</a:t>
            </a:r>
          </a:p>
          <a:p>
            <a:pPr lvl="0">
              <a:lnSpc>
                <a:spcPct val="80000"/>
              </a:lnSpc>
              <a:buClr>
                <a:srgbClr val="808080"/>
              </a:buClr>
              <a:buSzPct val="65000"/>
              <a:buFont typeface="Wingdings" pitchFamily="2"/>
              <a:buChar char=""/>
            </a:pPr>
            <a:r>
              <a:rPr lang="en-US" sz="2800" dirty="0"/>
              <a:t>The purpose of this section is to document that the research site will comply with laws, the participating physicians and institution are qualified to conduct research, and the institution will inform the sponsor of Institutional Review Board (IRB)</a:t>
            </a:r>
          </a:p>
          <a:p>
            <a:pPr lvl="0">
              <a:lnSpc>
                <a:spcPct val="80000"/>
              </a:lnSpc>
              <a:buClr>
                <a:srgbClr val="808080"/>
              </a:buClr>
              <a:buSzPct val="65000"/>
              <a:buFont typeface="Wingdings" pitchFamily="2"/>
              <a:buChar char=""/>
            </a:pPr>
            <a:r>
              <a:rPr lang="en-US" sz="2800" dirty="0"/>
              <a:t>UTHSC and the CROs are both required to notify the IRB directly of any non-compliance that could impact the safety and well-being of trial subjects.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name="page2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FC3F-DD72-41F0-B276-B5644E9D9C4E}"/>
              </a:ext>
            </a:extLst>
          </p:cNvPr>
          <p:cNvSpPr txBox="1">
            <a:spLocks noGrp="1"/>
          </p:cNvSpPr>
          <p:nvPr>
            <p:ph type="title" idx="4294967295"/>
          </p:nvPr>
        </p:nvSpPr>
        <p:spPr>
          <a:xfrm>
            <a:off x="409903" y="277813"/>
            <a:ext cx="7020912" cy="689139"/>
          </a:xfrm>
        </p:spPr>
        <p:txBody>
          <a:bodyPr>
            <a:normAutofit fontScale="90000"/>
          </a:bodyPr>
          <a:lstStyle/>
          <a:p>
            <a:pPr lvl="0"/>
            <a:r>
              <a:rPr lang="en-US" dirty="0"/>
              <a:t>Description of the Project (Recitals)</a:t>
            </a:r>
          </a:p>
        </p:txBody>
      </p:sp>
      <p:sp>
        <p:nvSpPr>
          <p:cNvPr id="3" name="Text Placeholder 2">
            <a:extLst>
              <a:ext uri="{FF2B5EF4-FFF2-40B4-BE49-F238E27FC236}">
                <a16:creationId xmlns:a16="http://schemas.microsoft.com/office/drawing/2014/main" id="{76FF7000-5743-4072-BB1A-6CDE588B5744}"/>
              </a:ext>
            </a:extLst>
          </p:cNvPr>
          <p:cNvSpPr txBox="1">
            <a:spLocks noGrp="1"/>
          </p:cNvSpPr>
          <p:nvPr>
            <p:ph type="body" idx="4294967295"/>
          </p:nvPr>
        </p:nvSpPr>
        <p:spPr>
          <a:xfrm>
            <a:off x="578069" y="1144588"/>
            <a:ext cx="7020912" cy="5435599"/>
          </a:xfrm>
        </p:spPr>
        <p:txBody>
          <a:bodyPr>
            <a:normAutofit fontScale="92500"/>
          </a:bodyPr>
          <a:lstStyle/>
          <a:p>
            <a:pPr lvl="0">
              <a:lnSpc>
                <a:spcPct val="90000"/>
              </a:lnSpc>
            </a:pPr>
            <a:r>
              <a:rPr lang="en-US" sz="2800" dirty="0"/>
              <a:t>The purpose of this section is to explicitly state the research project description. You want to document the overarching purpose of the agreement in this section.</a:t>
            </a:r>
          </a:p>
          <a:p>
            <a:pPr lvl="0">
              <a:lnSpc>
                <a:spcPct val="90000"/>
              </a:lnSpc>
            </a:pPr>
            <a:r>
              <a:rPr lang="en-US" sz="2800" dirty="0"/>
              <a:t>In the United States, with the Sunshine Act, there is an increased scrutiny on payments made to health care organizations and health care professionals. The project description provides the necessary details on the nature of the agreement.  </a:t>
            </a:r>
          </a:p>
          <a:p>
            <a:pPr lvl="0">
              <a:lnSpc>
                <a:spcPct val="90000"/>
              </a:lnSpc>
            </a:pPr>
            <a:r>
              <a:rPr lang="en-US" sz="2800" dirty="0"/>
              <a:t>In the event there is a compliance audit questioning financial payments to the research site, the project description can provide clarity.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What is a contr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C8DE-A341-4AB5-A049-66A6D5559A9D}"/>
              </a:ext>
            </a:extLst>
          </p:cNvPr>
          <p:cNvSpPr txBox="1">
            <a:spLocks noGrp="1"/>
          </p:cNvSpPr>
          <p:nvPr>
            <p:ph type="title" idx="4294967295"/>
          </p:nvPr>
        </p:nvSpPr>
        <p:spPr>
          <a:xfrm>
            <a:off x="662152" y="277813"/>
            <a:ext cx="7567448" cy="1139825"/>
          </a:xfrm>
        </p:spPr>
        <p:txBody>
          <a:bodyPr/>
          <a:lstStyle/>
          <a:p>
            <a:pPr lvl="0"/>
            <a:r>
              <a:rPr lang="en-US" sz="4400" dirty="0"/>
              <a:t>What is a contract?</a:t>
            </a:r>
          </a:p>
        </p:txBody>
      </p:sp>
      <p:sp>
        <p:nvSpPr>
          <p:cNvPr id="3" name="Text Placeholder 2">
            <a:extLst>
              <a:ext uri="{FF2B5EF4-FFF2-40B4-BE49-F238E27FC236}">
                <a16:creationId xmlns:a16="http://schemas.microsoft.com/office/drawing/2014/main" id="{816547E4-BD3B-42B2-A27F-3FCAA3FEE695}"/>
              </a:ext>
            </a:extLst>
          </p:cNvPr>
          <p:cNvSpPr txBox="1">
            <a:spLocks noGrp="1"/>
          </p:cNvSpPr>
          <p:nvPr>
            <p:ph type="body" idx="4294967295"/>
          </p:nvPr>
        </p:nvSpPr>
        <p:spPr>
          <a:xfrm>
            <a:off x="536028" y="1143000"/>
            <a:ext cx="7062951" cy="5257800"/>
          </a:xfrm>
        </p:spPr>
        <p:txBody>
          <a:bodyPr>
            <a:normAutofit/>
          </a:bodyPr>
          <a:lstStyle/>
          <a:p>
            <a:pPr lvl="0">
              <a:lnSpc>
                <a:spcPct val="80000"/>
              </a:lnSpc>
              <a:spcBef>
                <a:spcPts val="695"/>
              </a:spcBef>
              <a:buClr>
                <a:srgbClr val="808080"/>
              </a:buClr>
              <a:buSzPct val="65000"/>
              <a:buFont typeface="Wingdings" pitchFamily="2"/>
              <a:buChar char=""/>
            </a:pPr>
            <a:r>
              <a:rPr lang="en-US" sz="2800" dirty="0"/>
              <a:t>A contract is an agreement that obligates all parties to do or not do certain act(s)  </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Mutual Assent (offer and acceptance)</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Legal consideration</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Absence of fraud or duress</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80000"/>
              </a:lnSpc>
              <a:spcBef>
                <a:spcPts val="695"/>
              </a:spcBef>
              <a:buClr>
                <a:srgbClr val="808080"/>
              </a:buClr>
              <a:buSzPct val="65000"/>
              <a:buFont typeface="Wingdings" pitchFamily="2"/>
              <a:buChar char=""/>
            </a:pPr>
            <a:r>
              <a:rPr lang="en-US" sz="2800" dirty="0"/>
              <a:t>Subject matter that is not illegal or against public policy</a:t>
            </a:r>
          </a:p>
          <a:p>
            <a:pPr marL="342717" lvl="0" indent="-342717">
              <a:lnSpc>
                <a:spcPct val="8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name="Contractual Negotiation Issu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32BF5-3A61-45C2-8A5A-78AC23C85A3F}"/>
              </a:ext>
            </a:extLst>
          </p:cNvPr>
          <p:cNvSpPr txBox="1">
            <a:spLocks noGrp="1"/>
          </p:cNvSpPr>
          <p:nvPr>
            <p:ph type="title" idx="4294967295"/>
          </p:nvPr>
        </p:nvSpPr>
        <p:spPr>
          <a:xfrm>
            <a:off x="241738" y="298835"/>
            <a:ext cx="7031422" cy="930876"/>
          </a:xfrm>
        </p:spPr>
        <p:txBody>
          <a:bodyPr>
            <a:normAutofit/>
          </a:bodyPr>
          <a:lstStyle/>
          <a:p>
            <a:pPr lvl="0"/>
            <a:r>
              <a:rPr lang="en-US" dirty="0"/>
              <a:t>Contractual Negotiation Issues</a:t>
            </a:r>
          </a:p>
        </p:txBody>
      </p:sp>
      <p:sp>
        <p:nvSpPr>
          <p:cNvPr id="3" name="Text Placeholder 2">
            <a:extLst>
              <a:ext uri="{FF2B5EF4-FFF2-40B4-BE49-F238E27FC236}">
                <a16:creationId xmlns:a16="http://schemas.microsoft.com/office/drawing/2014/main" id="{C533134F-7E16-4796-A61A-77F76752087B}"/>
              </a:ext>
            </a:extLst>
          </p:cNvPr>
          <p:cNvSpPr txBox="1">
            <a:spLocks noGrp="1"/>
          </p:cNvSpPr>
          <p:nvPr>
            <p:ph type="body" idx="4294967295"/>
          </p:nvPr>
        </p:nvSpPr>
        <p:spPr>
          <a:xfrm>
            <a:off x="609600" y="1229711"/>
            <a:ext cx="5365072" cy="5100067"/>
          </a:xfrm>
        </p:spPr>
        <p:txBody>
          <a:bodyPr>
            <a:normAutofit/>
          </a:bodyPr>
          <a:lstStyle/>
          <a:p>
            <a:pPr lvl="0">
              <a:lnSpc>
                <a:spcPct val="70000"/>
              </a:lnSpc>
              <a:spcBef>
                <a:spcPts val="650"/>
              </a:spcBef>
              <a:buClr>
                <a:srgbClr val="808080"/>
              </a:buClr>
              <a:buSzPct val="65000"/>
              <a:buFont typeface="Wingdings" pitchFamily="2"/>
              <a:buChar char=""/>
            </a:pPr>
            <a:r>
              <a:rPr lang="en-US" sz="2400" dirty="0"/>
              <a:t>Budget</a:t>
            </a:r>
          </a:p>
          <a:p>
            <a:pPr lvl="0">
              <a:lnSpc>
                <a:spcPct val="70000"/>
              </a:lnSpc>
              <a:spcBef>
                <a:spcPts val="650"/>
              </a:spcBef>
              <a:buClr>
                <a:srgbClr val="808080"/>
              </a:buClr>
              <a:buSzPct val="65000"/>
              <a:buFont typeface="Wingdings" pitchFamily="2"/>
              <a:buChar char=""/>
            </a:pPr>
            <a:r>
              <a:rPr lang="en-US" sz="2400" dirty="0"/>
              <a:t>Publication</a:t>
            </a:r>
          </a:p>
          <a:p>
            <a:pPr lvl="0">
              <a:lnSpc>
                <a:spcPct val="70000"/>
              </a:lnSpc>
              <a:spcBef>
                <a:spcPts val="650"/>
              </a:spcBef>
              <a:buClr>
                <a:srgbClr val="808080"/>
              </a:buClr>
              <a:buSzPct val="65000"/>
              <a:buFont typeface="Wingdings" pitchFamily="2"/>
              <a:buChar char=""/>
            </a:pPr>
            <a:r>
              <a:rPr lang="en-US" sz="2400" dirty="0"/>
              <a:t>Record Retention</a:t>
            </a:r>
          </a:p>
          <a:p>
            <a:pPr lvl="0">
              <a:lnSpc>
                <a:spcPct val="70000"/>
              </a:lnSpc>
              <a:spcBef>
                <a:spcPts val="650"/>
              </a:spcBef>
              <a:buClr>
                <a:srgbClr val="808080"/>
              </a:buClr>
              <a:buSzPct val="65000"/>
              <a:buFont typeface="Wingdings" pitchFamily="2"/>
              <a:buChar char=""/>
            </a:pPr>
            <a:r>
              <a:rPr lang="en-US" sz="2400" dirty="0"/>
              <a:t>Intellectual Property</a:t>
            </a:r>
          </a:p>
          <a:p>
            <a:pPr lvl="0">
              <a:lnSpc>
                <a:spcPct val="70000"/>
              </a:lnSpc>
              <a:spcBef>
                <a:spcPts val="650"/>
              </a:spcBef>
              <a:buClr>
                <a:srgbClr val="808080"/>
              </a:buClr>
              <a:buSzPct val="65000"/>
              <a:buFont typeface="Wingdings" pitchFamily="2"/>
              <a:buChar char=""/>
            </a:pPr>
            <a:r>
              <a:rPr lang="en-US" sz="2400" dirty="0"/>
              <a:t>HIPAA</a:t>
            </a:r>
          </a:p>
          <a:p>
            <a:pPr lvl="0">
              <a:lnSpc>
                <a:spcPct val="70000"/>
              </a:lnSpc>
              <a:spcBef>
                <a:spcPts val="650"/>
              </a:spcBef>
              <a:buClr>
                <a:srgbClr val="808080"/>
              </a:buClr>
              <a:buSzPct val="65000"/>
              <a:buFont typeface="Wingdings" pitchFamily="2"/>
              <a:buChar char=""/>
            </a:pPr>
            <a:r>
              <a:rPr lang="en-US" sz="2400" dirty="0"/>
              <a:t>Subject Materials</a:t>
            </a:r>
          </a:p>
          <a:p>
            <a:pPr lvl="0">
              <a:lnSpc>
                <a:spcPct val="70000"/>
              </a:lnSpc>
              <a:spcBef>
                <a:spcPts val="650"/>
              </a:spcBef>
              <a:buClr>
                <a:srgbClr val="808080"/>
              </a:buClr>
              <a:buSzPct val="65000"/>
              <a:buFont typeface="Wingdings" pitchFamily="2"/>
              <a:buChar char=""/>
            </a:pPr>
            <a:r>
              <a:rPr lang="en-US" sz="2400" dirty="0"/>
              <a:t>Dispute Resolution/Arbitration</a:t>
            </a:r>
          </a:p>
          <a:p>
            <a:pPr lvl="0">
              <a:lnSpc>
                <a:spcPct val="70000"/>
              </a:lnSpc>
              <a:spcBef>
                <a:spcPts val="650"/>
              </a:spcBef>
              <a:buClr>
                <a:srgbClr val="808080"/>
              </a:buClr>
              <a:buSzPct val="65000"/>
              <a:buFont typeface="Wingdings" pitchFamily="2"/>
              <a:buChar char=""/>
            </a:pPr>
            <a:r>
              <a:rPr lang="en-US" sz="2400" dirty="0"/>
              <a:t>Indemnification/Liability</a:t>
            </a:r>
          </a:p>
          <a:p>
            <a:pPr lvl="0">
              <a:lnSpc>
                <a:spcPct val="70000"/>
              </a:lnSpc>
              <a:spcBef>
                <a:spcPts val="650"/>
              </a:spcBef>
              <a:buClr>
                <a:srgbClr val="808080"/>
              </a:buClr>
              <a:buSzPct val="65000"/>
              <a:buFont typeface="Wingdings" pitchFamily="2"/>
              <a:buChar char=""/>
            </a:pPr>
            <a:r>
              <a:rPr lang="en-US" sz="2400" dirty="0"/>
              <a:t>Payer(s) Subject Injury Costs</a:t>
            </a:r>
          </a:p>
          <a:p>
            <a:pPr lvl="0">
              <a:lnSpc>
                <a:spcPct val="70000"/>
              </a:lnSpc>
              <a:spcBef>
                <a:spcPts val="650"/>
              </a:spcBef>
              <a:buClr>
                <a:srgbClr val="808080"/>
              </a:buClr>
              <a:buSzPct val="65000"/>
              <a:buFont typeface="Wingdings" pitchFamily="2"/>
              <a:buChar char=""/>
            </a:pPr>
            <a:r>
              <a:rPr lang="en-US" sz="2400" dirty="0"/>
              <a:t>Insurance</a:t>
            </a:r>
          </a:p>
          <a:p>
            <a:pPr lvl="0">
              <a:lnSpc>
                <a:spcPct val="70000"/>
              </a:lnSpc>
              <a:spcBef>
                <a:spcPts val="650"/>
              </a:spcBef>
              <a:buClr>
                <a:srgbClr val="808080"/>
              </a:buClr>
              <a:buSzPct val="65000"/>
              <a:buFont typeface="Wingdings" pitchFamily="2"/>
              <a:buChar char=""/>
            </a:pPr>
            <a:r>
              <a:rPr lang="en-US" sz="2400" dirty="0"/>
              <a:t>Termination</a:t>
            </a:r>
          </a:p>
          <a:p>
            <a:pPr marL="0" lvl="0" indent="0">
              <a:lnSpc>
                <a:spcPct val="70000"/>
              </a:lnSpc>
              <a:spcBef>
                <a:spcPts val="650"/>
              </a:spcBef>
              <a:buClr>
                <a:srgbClr val="808080"/>
              </a:buClr>
              <a:buSzPct val="65000"/>
              <a:buNone/>
            </a:pPr>
            <a:br>
              <a:rPr lang="en-US" sz="2400" dirty="0"/>
            </a:br>
            <a:endParaRPr lang="en-US" sz="2400" dirty="0"/>
          </a:p>
        </p:txBody>
      </p:sp>
      <p:pic>
        <p:nvPicPr>
          <p:cNvPr id="4" name="Picture 3">
            <a:extLst>
              <a:ext uri="{FF2B5EF4-FFF2-40B4-BE49-F238E27FC236}">
                <a16:creationId xmlns:a16="http://schemas.microsoft.com/office/drawing/2014/main" id="{8C81DDC8-CD1A-4006-A2A8-DEB5CB31A35A}"/>
              </a:ext>
            </a:extLst>
          </p:cNvPr>
          <p:cNvPicPr>
            <a:picLocks noChangeAspect="1"/>
          </p:cNvPicPr>
          <p:nvPr/>
        </p:nvPicPr>
        <p:blipFill>
          <a:blip r:embed="rId3">
            <a:lum/>
            <a:alphaModFix/>
          </a:blip>
          <a:srcRect/>
          <a:stretch>
            <a:fillRect/>
          </a:stretch>
        </p:blipFill>
        <p:spPr>
          <a:xfrm>
            <a:off x="4572000" y="4384704"/>
            <a:ext cx="1495437" cy="2092320"/>
          </a:xfrm>
          <a:prstGeom prst="rect">
            <a:avLst/>
          </a:prstGeom>
          <a:noFill/>
          <a:ln cap="flat">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name="Slide7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CEE1-4811-4CEE-92D8-4C4A1E40C6B1}"/>
              </a:ext>
            </a:extLst>
          </p:cNvPr>
          <p:cNvSpPr txBox="1">
            <a:spLocks noGrp="1"/>
          </p:cNvSpPr>
          <p:nvPr>
            <p:ph type="title"/>
          </p:nvPr>
        </p:nvSpPr>
        <p:spPr>
          <a:xfrm>
            <a:off x="609599" y="609600"/>
            <a:ext cx="6347713" cy="725214"/>
          </a:xfrm>
        </p:spPr>
        <p:txBody>
          <a:bodyPr/>
          <a:lstStyle/>
          <a:p>
            <a:pPr lvl="0"/>
            <a:r>
              <a:rPr lang="en-US" dirty="0"/>
              <a:t>What is a budget?</a:t>
            </a:r>
          </a:p>
        </p:txBody>
      </p:sp>
      <p:sp>
        <p:nvSpPr>
          <p:cNvPr id="3" name="Content Placeholder 2">
            <a:extLst>
              <a:ext uri="{FF2B5EF4-FFF2-40B4-BE49-F238E27FC236}">
                <a16:creationId xmlns:a16="http://schemas.microsoft.com/office/drawing/2014/main" id="{3FD75F68-FEFE-4F77-BA11-06E0E8BD7D59}"/>
              </a:ext>
            </a:extLst>
          </p:cNvPr>
          <p:cNvSpPr txBox="1">
            <a:spLocks noGrp="1"/>
          </p:cNvSpPr>
          <p:nvPr>
            <p:ph idx="1"/>
          </p:nvPr>
        </p:nvSpPr>
        <p:spPr>
          <a:xfrm>
            <a:off x="609598" y="1334814"/>
            <a:ext cx="6894787" cy="5255172"/>
          </a:xfrm>
        </p:spPr>
        <p:txBody>
          <a:bodyPr>
            <a:normAutofit fontScale="25000" lnSpcReduction="20000"/>
          </a:bodyPr>
          <a:lstStyle/>
          <a:p>
            <a:pPr lvl="0">
              <a:lnSpc>
                <a:spcPct val="120000"/>
              </a:lnSpc>
              <a:spcAft>
                <a:spcPts val="1000"/>
              </a:spcAft>
            </a:pPr>
            <a:r>
              <a:rPr lang="en-US" sz="6200" dirty="0"/>
              <a:t>It is often said that the budget for a sponsored project should be the “financial expression of the statement of work” which can be translated to mean that all costs of conducting the project, both direct and indirect, should be considered when developing a budget.  A successful clinical trial includes a budget that adequately meets the financial needs of conducting the trial.  It is in the best interest of both parties to develop a clinical trial budget that represents a fair market value for the research and services provided.  Sponsors need to ensure they negotiate financial terms that will provide a fair return on the investment of their stockholders while avoiding the perception that a clinical trial budget is an attempt to influence investigator behavior.  Institutions need financial terms that allow the trial to be self-supporting. Institutions  rarely have the ability to absorb the costs of conducting the study internally and do not have the financial capability to assume a resulting deficit when all costs of conducting the clinical trial, both fixed and up front, are not reimbursed by the agreed upon budget.  In addition, when negotiating clinical trial budgets, Institutions need to be cognizant of the impact the budget may have accurate clinical billing in the future. </a:t>
            </a:r>
          </a:p>
          <a:p>
            <a:pPr lvl="0">
              <a:lnSpc>
                <a:spcPct val="80000"/>
              </a:lnSpc>
            </a:pPr>
            <a:endParaRPr lang="en-US" sz="19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name="Public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D4D3-5ABD-4DC3-BFA3-CDCA371D6AE4}"/>
              </a:ext>
            </a:extLst>
          </p:cNvPr>
          <p:cNvSpPr txBox="1">
            <a:spLocks noGrp="1"/>
          </p:cNvSpPr>
          <p:nvPr>
            <p:ph type="title" idx="4294967295"/>
          </p:nvPr>
        </p:nvSpPr>
        <p:spPr>
          <a:xfrm>
            <a:off x="641131" y="277813"/>
            <a:ext cx="6316718" cy="804753"/>
          </a:xfrm>
        </p:spPr>
        <p:txBody>
          <a:bodyPr/>
          <a:lstStyle/>
          <a:p>
            <a:pPr lvl="0"/>
            <a:r>
              <a:rPr lang="en-US" sz="4400" dirty="0"/>
              <a:t>Publication</a:t>
            </a:r>
          </a:p>
        </p:txBody>
      </p:sp>
      <p:sp>
        <p:nvSpPr>
          <p:cNvPr id="3" name="Text Placeholder 2">
            <a:extLst>
              <a:ext uri="{FF2B5EF4-FFF2-40B4-BE49-F238E27FC236}">
                <a16:creationId xmlns:a16="http://schemas.microsoft.com/office/drawing/2014/main" id="{BA17DCBC-EC2E-43C6-87BB-566A6AC475F8}"/>
              </a:ext>
            </a:extLst>
          </p:cNvPr>
          <p:cNvSpPr txBox="1">
            <a:spLocks noGrp="1"/>
          </p:cNvSpPr>
          <p:nvPr>
            <p:ph type="body" idx="4294967295"/>
          </p:nvPr>
        </p:nvSpPr>
        <p:spPr>
          <a:xfrm>
            <a:off x="641131" y="1216025"/>
            <a:ext cx="6915808" cy="4914900"/>
          </a:xfrm>
        </p:spPr>
        <p:txBody>
          <a:bodyPr>
            <a:normAutofit fontScale="92500"/>
          </a:bodyPr>
          <a:lstStyle/>
          <a:p>
            <a:pPr lvl="0">
              <a:buClr>
                <a:srgbClr val="808080"/>
              </a:buClr>
              <a:buSzPct val="65000"/>
              <a:buFont typeface="Wingdings" pitchFamily="2"/>
              <a:buChar char=""/>
            </a:pPr>
            <a:r>
              <a:rPr lang="en-US" sz="3200" dirty="0"/>
              <a:t>UT must protect its doctors right to publish freely—academic freedom</a:t>
            </a:r>
          </a:p>
          <a:p>
            <a:pPr lvl="0">
              <a:buClr>
                <a:srgbClr val="808080"/>
              </a:buClr>
              <a:buSzPct val="65000"/>
              <a:buFont typeface="Wingdings" pitchFamily="2"/>
              <a:buChar char=""/>
            </a:pPr>
            <a:r>
              <a:rPr lang="en-US" sz="3200" dirty="0"/>
              <a:t>Researcher must be able to document and verify findings</a:t>
            </a:r>
          </a:p>
          <a:p>
            <a:pPr lvl="0">
              <a:buClr>
                <a:srgbClr val="808080"/>
              </a:buClr>
              <a:buSzPct val="65000"/>
              <a:buFont typeface="Wingdings" pitchFamily="2"/>
              <a:buChar char=""/>
            </a:pPr>
            <a:r>
              <a:rPr lang="en-US" sz="3200" dirty="0"/>
              <a:t>Review by sponsor for confidential and proprietary information</a:t>
            </a:r>
          </a:p>
          <a:p>
            <a:pPr lvl="0">
              <a:buClr>
                <a:srgbClr val="808080"/>
              </a:buClr>
              <a:buSzPct val="65000"/>
              <a:buFont typeface="Wingdings" pitchFamily="2"/>
              <a:buChar char=""/>
            </a:pPr>
            <a:r>
              <a:rPr lang="en-US" sz="3200" dirty="0"/>
              <a:t>Sponsor may comment but may not edit or approve</a:t>
            </a:r>
          </a:p>
          <a:p>
            <a:pPr lvl="0">
              <a:buClr>
                <a:srgbClr val="808080"/>
              </a:buClr>
              <a:buSzPct val="65000"/>
              <a:buFont typeface="Wingdings" pitchFamily="2"/>
              <a:buChar char=""/>
            </a:pPr>
            <a:r>
              <a:rPr lang="en-US" sz="3200" dirty="0"/>
              <a:t>Reasonable time frame for review</a:t>
            </a:r>
          </a:p>
          <a:p>
            <a:pPr lvl="0">
              <a:buClr>
                <a:srgbClr val="808080"/>
              </a:buClr>
              <a:buSzPct val="65000"/>
              <a:buFont typeface="Wingdings" pitchFamily="2"/>
              <a:buChar char=""/>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page3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28EC5-0034-4D5A-98E0-3E1D9DA84839}"/>
              </a:ext>
            </a:extLst>
          </p:cNvPr>
          <p:cNvSpPr txBox="1">
            <a:spLocks noGrp="1"/>
          </p:cNvSpPr>
          <p:nvPr>
            <p:ph type="title" idx="4294967295"/>
          </p:nvPr>
        </p:nvSpPr>
        <p:spPr>
          <a:xfrm>
            <a:off x="704192" y="277813"/>
            <a:ext cx="6096001" cy="819149"/>
          </a:xfrm>
        </p:spPr>
        <p:txBody>
          <a:bodyPr/>
          <a:lstStyle/>
          <a:p>
            <a:pPr lvl="0"/>
            <a:r>
              <a:rPr lang="en-US" dirty="0"/>
              <a:t>Record Retention</a:t>
            </a:r>
          </a:p>
        </p:txBody>
      </p:sp>
      <p:sp>
        <p:nvSpPr>
          <p:cNvPr id="3" name="Text Placeholder 2">
            <a:extLst>
              <a:ext uri="{FF2B5EF4-FFF2-40B4-BE49-F238E27FC236}">
                <a16:creationId xmlns:a16="http://schemas.microsoft.com/office/drawing/2014/main" id="{02129887-F4C6-46EA-B15A-4F44FBCBABD3}"/>
              </a:ext>
            </a:extLst>
          </p:cNvPr>
          <p:cNvSpPr txBox="1">
            <a:spLocks noGrp="1"/>
          </p:cNvSpPr>
          <p:nvPr>
            <p:ph type="body" idx="4294967295"/>
          </p:nvPr>
        </p:nvSpPr>
        <p:spPr>
          <a:xfrm>
            <a:off x="704192" y="1230313"/>
            <a:ext cx="6821215" cy="5349874"/>
          </a:xfrm>
        </p:spPr>
        <p:txBody>
          <a:bodyPr>
            <a:normAutofit lnSpcReduction="10000"/>
          </a:bodyPr>
          <a:lstStyle/>
          <a:p>
            <a:pPr lvl="0">
              <a:lnSpc>
                <a:spcPct val="80000"/>
              </a:lnSpc>
            </a:pPr>
            <a:endParaRPr lang="en-US" sz="2100" dirty="0"/>
          </a:p>
          <a:p>
            <a:pPr lvl="0">
              <a:lnSpc>
                <a:spcPct val="80000"/>
              </a:lnSpc>
              <a:buClr>
                <a:srgbClr val="808080"/>
              </a:buClr>
              <a:buSzPct val="65000"/>
              <a:buFont typeface="Wingdings" pitchFamily="2"/>
              <a:buChar char=""/>
            </a:pPr>
            <a:r>
              <a:rPr lang="en-US" sz="2200" dirty="0"/>
              <a:t>The purpose of a clinical trial is to collect safety and effectiveness data on a given medical product.</a:t>
            </a:r>
          </a:p>
          <a:p>
            <a:pPr lvl="0">
              <a:lnSpc>
                <a:spcPct val="80000"/>
              </a:lnSpc>
              <a:buClr>
                <a:srgbClr val="808080"/>
              </a:buClr>
              <a:buSzPct val="65000"/>
              <a:buFont typeface="Wingdings" pitchFamily="2"/>
              <a:buChar char=""/>
            </a:pPr>
            <a:r>
              <a:rPr lang="en-US" sz="2200" dirty="0"/>
              <a:t>But what happens if the clinical site provides incomplete or incorrect data to the sponsor? Or is hesitant to allow a CRO to monitor the data at the site?</a:t>
            </a:r>
          </a:p>
          <a:p>
            <a:pPr lvl="0">
              <a:lnSpc>
                <a:spcPct val="80000"/>
              </a:lnSpc>
              <a:buClr>
                <a:srgbClr val="808080"/>
              </a:buClr>
              <a:buSzPct val="65000"/>
              <a:buFont typeface="Wingdings" pitchFamily="2"/>
              <a:buChar char=""/>
            </a:pPr>
            <a:r>
              <a:rPr lang="en-US" sz="2200" dirty="0"/>
              <a:t>The purpose of this section is to document the agreement between the site and the sponsor on how long the trial data will be stored for after the trial is completed. If records must be kept for long periods of time this clause should require Sponsor reimbursement for storage costs</a:t>
            </a:r>
          </a:p>
          <a:p>
            <a:pPr lvl="0">
              <a:lnSpc>
                <a:spcPct val="80000"/>
              </a:lnSpc>
              <a:buClr>
                <a:srgbClr val="808080"/>
              </a:buClr>
              <a:buSzPct val="65000"/>
              <a:buFont typeface="Wingdings" pitchFamily="2"/>
              <a:buChar char=""/>
            </a:pPr>
            <a:r>
              <a:rPr lang="en-US" sz="2200" dirty="0"/>
              <a:t>This section typically also includes the sponsor's right to audit the site or verify data on a regular basis, and the site’s responsibility to cooperate with the sponsor or a regulatory agency, such as the FDA.</a:t>
            </a:r>
          </a:p>
          <a:p>
            <a:pPr lvl="0">
              <a:lnSpc>
                <a:spcPct val="80000"/>
              </a:lnSpc>
              <a:buClr>
                <a:srgbClr val="808080"/>
              </a:buClr>
              <a:buSzPct val="65000"/>
              <a:buFont typeface="Wingdings" pitchFamily="2"/>
              <a:buChar char=""/>
            </a:pPr>
            <a:endParaRPr lang="en-US" sz="21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name="Intellectual Proper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F677-7FDF-4F8D-90AC-560AB03CE7F2}"/>
              </a:ext>
            </a:extLst>
          </p:cNvPr>
          <p:cNvSpPr txBox="1">
            <a:spLocks noGrp="1"/>
          </p:cNvSpPr>
          <p:nvPr>
            <p:ph type="title" idx="4294967295"/>
          </p:nvPr>
        </p:nvSpPr>
        <p:spPr>
          <a:xfrm>
            <a:off x="630620" y="277814"/>
            <a:ext cx="7598979" cy="857304"/>
          </a:xfrm>
        </p:spPr>
        <p:txBody>
          <a:bodyPr/>
          <a:lstStyle/>
          <a:p>
            <a:pPr lvl="0"/>
            <a:r>
              <a:rPr lang="en-US" sz="4400" dirty="0"/>
              <a:t>Intellectual Property</a:t>
            </a:r>
          </a:p>
        </p:txBody>
      </p:sp>
      <p:sp>
        <p:nvSpPr>
          <p:cNvPr id="3" name="Text Placeholder 2">
            <a:extLst>
              <a:ext uri="{FF2B5EF4-FFF2-40B4-BE49-F238E27FC236}">
                <a16:creationId xmlns:a16="http://schemas.microsoft.com/office/drawing/2014/main" id="{3E1D20E9-AEA4-4CD7-998E-B8D48FEF2650}"/>
              </a:ext>
            </a:extLst>
          </p:cNvPr>
          <p:cNvSpPr txBox="1">
            <a:spLocks noGrp="1"/>
          </p:cNvSpPr>
          <p:nvPr>
            <p:ph type="body" idx="4294967295"/>
          </p:nvPr>
        </p:nvSpPr>
        <p:spPr>
          <a:xfrm>
            <a:off x="735724" y="1371600"/>
            <a:ext cx="6789683" cy="4983163"/>
          </a:xfrm>
        </p:spPr>
        <p:txBody>
          <a:bodyPr/>
          <a:lstStyle/>
          <a:p>
            <a:pPr lvl="0">
              <a:spcBef>
                <a:spcPts val="695"/>
              </a:spcBef>
              <a:buClr>
                <a:srgbClr val="808080"/>
              </a:buClr>
              <a:buSzPct val="65000"/>
              <a:buFont typeface="Wingdings" pitchFamily="2"/>
              <a:buChar char=""/>
            </a:pPr>
            <a:r>
              <a:rPr lang="en-US" sz="2800" dirty="0"/>
              <a:t>Intellectual property includes patents, copyrights trademarks and technical know how.  The creators of IP are legally entitled to protect their property</a:t>
            </a: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spcBef>
                <a:spcPts val="695"/>
              </a:spcBef>
              <a:buClr>
                <a:srgbClr val="808080"/>
              </a:buClr>
              <a:buSzPct val="65000"/>
              <a:buFont typeface="Wingdings" pitchFamily="2"/>
              <a:buChar char=""/>
            </a:pPr>
            <a:r>
              <a:rPr lang="en-US" sz="2800" dirty="0"/>
              <a:t>UTHS may not agree to assign property to any entity other than the University of Tennessee Health Science Foundation (UTHSC)</a:t>
            </a:r>
          </a:p>
          <a:p>
            <a:pPr marL="342717" lvl="0" indent="-342717">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name="Slide7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18D1F-A8F0-4165-B3AA-4216E97670F1}"/>
              </a:ext>
            </a:extLst>
          </p:cNvPr>
          <p:cNvSpPr txBox="1">
            <a:spLocks noGrp="1"/>
          </p:cNvSpPr>
          <p:nvPr>
            <p:ph type="title"/>
          </p:nvPr>
        </p:nvSpPr>
        <p:spPr>
          <a:xfrm>
            <a:off x="609599" y="609600"/>
            <a:ext cx="6347713" cy="725214"/>
          </a:xfrm>
        </p:spPr>
        <p:txBody>
          <a:bodyPr/>
          <a:lstStyle/>
          <a:p>
            <a:pPr lvl="0"/>
            <a:r>
              <a:rPr lang="en-US" dirty="0"/>
              <a:t>Subject Materials</a:t>
            </a:r>
          </a:p>
        </p:txBody>
      </p:sp>
      <p:sp>
        <p:nvSpPr>
          <p:cNvPr id="3" name="Content Placeholder 2">
            <a:extLst>
              <a:ext uri="{FF2B5EF4-FFF2-40B4-BE49-F238E27FC236}">
                <a16:creationId xmlns:a16="http://schemas.microsoft.com/office/drawing/2014/main" id="{449D2B2A-AABB-45CC-BFE6-2B297013294F}"/>
              </a:ext>
            </a:extLst>
          </p:cNvPr>
          <p:cNvSpPr txBox="1">
            <a:spLocks noGrp="1"/>
          </p:cNvSpPr>
          <p:nvPr>
            <p:ph idx="1"/>
          </p:nvPr>
        </p:nvSpPr>
        <p:spPr>
          <a:xfrm>
            <a:off x="457200" y="1481959"/>
            <a:ext cx="7183821" cy="5044965"/>
          </a:xfrm>
        </p:spPr>
        <p:txBody>
          <a:bodyPr>
            <a:normAutofit lnSpcReduction="10000"/>
          </a:bodyPr>
          <a:lstStyle/>
          <a:p>
            <a:pPr lvl="0">
              <a:lnSpc>
                <a:spcPct val="80000"/>
              </a:lnSpc>
            </a:pPr>
            <a:r>
              <a:rPr lang="en-US" sz="2300" dirty="0"/>
              <a:t>Subject Material means any biologic material of human origin including, without limitation, tissues, blood, plasma, urine, spinal fluid, or other fluids derived from the Study subjects in accordance with and pursuant to the Protocol (“Subject Material”).</a:t>
            </a:r>
          </a:p>
          <a:p>
            <a:pPr lvl="0">
              <a:lnSpc>
                <a:spcPct val="80000"/>
              </a:lnSpc>
            </a:pPr>
            <a:endParaRPr lang="en-US" sz="2300" dirty="0"/>
          </a:p>
          <a:p>
            <a:pPr lvl="0">
              <a:lnSpc>
                <a:spcPct val="80000"/>
              </a:lnSpc>
            </a:pPr>
            <a:r>
              <a:rPr lang="en-US" sz="2300" dirty="0"/>
              <a:t>Institution agrees to make the Subject Material available to the Sponsor in accordance with the Protocol for the purposes of the Study. The Subject Material may be used by the Sponsor, central lab, or other contracted party only as allowed by the Study subject’s informed consent form or pertinent institutional review board(s). Sponsor agrees that any use of Subject Materials, other than as allowed by the Study subject’s informed consent form, will require additional IRB review and approval </a:t>
            </a:r>
          </a:p>
          <a:p>
            <a:pPr lvl="0">
              <a:lnSpc>
                <a:spcPct val="80000"/>
              </a:lnSpc>
            </a:pPr>
            <a:endParaRPr lang="en-US" sz="23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HIPAA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EE7A-AB3E-42C9-BBBB-4F703DF47861}"/>
              </a:ext>
            </a:extLst>
          </p:cNvPr>
          <p:cNvSpPr txBox="1">
            <a:spLocks noGrp="1"/>
          </p:cNvSpPr>
          <p:nvPr>
            <p:ph type="title" idx="4294967295"/>
          </p:nvPr>
        </p:nvSpPr>
        <p:spPr>
          <a:xfrm>
            <a:off x="567558" y="277813"/>
            <a:ext cx="7662041" cy="1139825"/>
          </a:xfrm>
        </p:spPr>
        <p:txBody>
          <a:bodyPr>
            <a:normAutofit fontScale="90000"/>
          </a:bodyPr>
          <a:lstStyle/>
          <a:p>
            <a:pPr lvl="0"/>
            <a:r>
              <a:rPr lang="en-US" sz="4400" dirty="0"/>
              <a:t>HIPAA</a:t>
            </a:r>
            <a:br>
              <a:rPr lang="en-US" sz="4400" dirty="0"/>
            </a:br>
            <a:endParaRPr lang="en-US" sz="4400" dirty="0"/>
          </a:p>
        </p:txBody>
      </p:sp>
      <p:sp>
        <p:nvSpPr>
          <p:cNvPr id="3" name="Text Placeholder 2">
            <a:extLst>
              <a:ext uri="{FF2B5EF4-FFF2-40B4-BE49-F238E27FC236}">
                <a16:creationId xmlns:a16="http://schemas.microsoft.com/office/drawing/2014/main" id="{8CD889E2-E5CE-42EE-A89F-B0A843EC40D2}"/>
              </a:ext>
            </a:extLst>
          </p:cNvPr>
          <p:cNvSpPr txBox="1">
            <a:spLocks noGrp="1"/>
          </p:cNvSpPr>
          <p:nvPr>
            <p:ph type="body" idx="4294967295"/>
          </p:nvPr>
        </p:nvSpPr>
        <p:spPr>
          <a:xfrm>
            <a:off x="990600" y="1219200"/>
            <a:ext cx="6272048" cy="5129048"/>
          </a:xfrm>
        </p:spPr>
        <p:txBody>
          <a:bodyPr>
            <a:normAutofit lnSpcReduction="10000"/>
          </a:bodyPr>
          <a:lstStyle/>
          <a:p>
            <a:pPr lvl="0">
              <a:spcBef>
                <a:spcPts val="600"/>
              </a:spcBef>
              <a:buClr>
                <a:srgbClr val="808080"/>
              </a:buClr>
              <a:buSzPct val="65000"/>
              <a:buFont typeface="Wingdings" pitchFamily="2"/>
              <a:buChar char=""/>
            </a:pPr>
            <a:r>
              <a:rPr lang="en-US" sz="2400" dirty="0"/>
              <a:t>UTHSC must ensure that the requirements of the Health Insurance Portability and Accountability Act of 1996 are met.  This Act protects the privacy of individually identifiable health Information </a:t>
            </a:r>
            <a:br>
              <a:rPr lang="en-US" sz="2400" dirty="0"/>
            </a:br>
            <a:endParaRPr lang="en-US" sz="2400" dirty="0"/>
          </a:p>
          <a:p>
            <a:pPr lvl="0">
              <a:spcBef>
                <a:spcPts val="600"/>
              </a:spcBef>
              <a:buClr>
                <a:srgbClr val="808080"/>
              </a:buClr>
              <a:buSzPct val="65000"/>
              <a:buFont typeface="Wingdings" pitchFamily="2"/>
              <a:buChar char=""/>
            </a:pPr>
            <a:r>
              <a:rPr lang="en-US" sz="2400" dirty="0"/>
              <a:t>HIPAA compliance requires that no person to whom health records are disclosed may disclose them for any other purpose than that for which they were disclosed without getting the patient’s authorization to re-disclose.</a:t>
            </a:r>
            <a:br>
              <a:rPr lang="en-US" sz="2400" dirty="0"/>
            </a:br>
            <a:endParaRPr lang="en-US" sz="2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  Jurisdi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7E6C8-F173-42E3-8D99-6983943A66B9}"/>
              </a:ext>
            </a:extLst>
          </p:cNvPr>
          <p:cNvSpPr txBox="1">
            <a:spLocks noGrp="1"/>
          </p:cNvSpPr>
          <p:nvPr>
            <p:ph type="title" idx="4294967295"/>
          </p:nvPr>
        </p:nvSpPr>
        <p:spPr>
          <a:xfrm>
            <a:off x="609598" y="228600"/>
            <a:ext cx="7620001" cy="1139825"/>
          </a:xfrm>
        </p:spPr>
        <p:txBody>
          <a:bodyPr/>
          <a:lstStyle/>
          <a:p>
            <a:pPr lvl="0"/>
            <a:r>
              <a:rPr lang="en-US" sz="4400" dirty="0"/>
              <a:t>  Jurisdiction</a:t>
            </a:r>
          </a:p>
        </p:txBody>
      </p:sp>
      <p:sp>
        <p:nvSpPr>
          <p:cNvPr id="3" name="Text Placeholder 2">
            <a:extLst>
              <a:ext uri="{FF2B5EF4-FFF2-40B4-BE49-F238E27FC236}">
                <a16:creationId xmlns:a16="http://schemas.microsoft.com/office/drawing/2014/main" id="{712A1A90-AA09-4C1A-A8F2-51F4CB4CF088}"/>
              </a:ext>
            </a:extLst>
          </p:cNvPr>
          <p:cNvSpPr txBox="1">
            <a:spLocks noGrp="1"/>
          </p:cNvSpPr>
          <p:nvPr>
            <p:ph type="body" idx="4294967295"/>
          </p:nvPr>
        </p:nvSpPr>
        <p:spPr>
          <a:xfrm>
            <a:off x="914400" y="1600200"/>
            <a:ext cx="5538952" cy="4064876"/>
          </a:xfrm>
        </p:spPr>
        <p:txBody>
          <a:bodyPr>
            <a:normAutofit/>
          </a:bodyPr>
          <a:lstStyle/>
          <a:p>
            <a:pPr lvl="0">
              <a:spcBef>
                <a:spcPts val="695"/>
              </a:spcBef>
              <a:buClr>
                <a:srgbClr val="808080"/>
              </a:buClr>
              <a:buSzPct val="65000"/>
              <a:buFont typeface="Wingdings" pitchFamily="2"/>
              <a:buChar char=""/>
            </a:pPr>
            <a:r>
              <a:rPr lang="en-US" sz="2800" dirty="0"/>
              <a:t>UTHSC may not agree to be subject to another jurisdiction’s law or its courts (this clause is sometimes referred to as Governing Law)</a:t>
            </a:r>
          </a:p>
          <a:p>
            <a:pPr lvl="0">
              <a:spcBef>
                <a:spcPts val="695"/>
              </a:spcBef>
              <a:buClr>
                <a:srgbClr val="808080"/>
              </a:buClr>
              <a:buSzPct val="65000"/>
              <a:buFont typeface="Wingdings" pitchFamily="2"/>
              <a:buChar char=""/>
            </a:pPr>
            <a:r>
              <a:rPr lang="en-US" sz="2800" dirty="0"/>
              <a:t>UT will agree only to Tennessee law or </a:t>
            </a:r>
          </a:p>
          <a:p>
            <a:pPr lvl="0">
              <a:spcBef>
                <a:spcPts val="695"/>
              </a:spcBef>
              <a:buClr>
                <a:srgbClr val="808080"/>
              </a:buClr>
              <a:buSzPct val="65000"/>
              <a:buFont typeface="Wingdings" pitchFamily="2"/>
              <a:buChar char=""/>
            </a:pPr>
            <a:r>
              <a:rPr lang="en-US" sz="2800" dirty="0"/>
              <a:t>Silence</a:t>
            </a:r>
          </a:p>
        </p:txBody>
      </p:sp>
      <p:pic>
        <p:nvPicPr>
          <p:cNvPr id="4" name="Picture 3">
            <a:extLst>
              <a:ext uri="{FF2B5EF4-FFF2-40B4-BE49-F238E27FC236}">
                <a16:creationId xmlns:a16="http://schemas.microsoft.com/office/drawing/2014/main" id="{B7249DD1-7539-40B2-890E-C17E91BEFE39}"/>
              </a:ext>
            </a:extLst>
          </p:cNvPr>
          <p:cNvPicPr>
            <a:picLocks noChangeAspect="1"/>
          </p:cNvPicPr>
          <p:nvPr/>
        </p:nvPicPr>
        <p:blipFill>
          <a:blip r:embed="rId3">
            <a:lum/>
            <a:alphaModFix/>
          </a:blip>
          <a:srcRect/>
          <a:stretch>
            <a:fillRect/>
          </a:stretch>
        </p:blipFill>
        <p:spPr>
          <a:xfrm>
            <a:off x="5410075" y="4724284"/>
            <a:ext cx="2895840" cy="1195559"/>
          </a:xfrm>
          <a:prstGeom prst="rect">
            <a:avLst/>
          </a:prstGeom>
          <a:noFill/>
          <a:ln cap="flat">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page3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348B9-F587-4B96-BAF5-1D0C5491DD9A}"/>
              </a:ext>
            </a:extLst>
          </p:cNvPr>
          <p:cNvSpPr txBox="1">
            <a:spLocks noGrp="1"/>
          </p:cNvSpPr>
          <p:nvPr>
            <p:ph type="title" idx="4294967295"/>
          </p:nvPr>
        </p:nvSpPr>
        <p:spPr>
          <a:xfrm>
            <a:off x="620110" y="277813"/>
            <a:ext cx="6957849" cy="1139825"/>
          </a:xfrm>
        </p:spPr>
        <p:txBody>
          <a:bodyPr>
            <a:normAutofit fontScale="90000"/>
          </a:bodyPr>
          <a:lstStyle/>
          <a:p>
            <a:pPr lvl="0"/>
            <a:r>
              <a:rPr lang="en-US" dirty="0"/>
              <a:t>Dispute Resolution and Arbitration</a:t>
            </a:r>
          </a:p>
        </p:txBody>
      </p:sp>
      <p:sp>
        <p:nvSpPr>
          <p:cNvPr id="3" name="Text Placeholder 2">
            <a:extLst>
              <a:ext uri="{FF2B5EF4-FFF2-40B4-BE49-F238E27FC236}">
                <a16:creationId xmlns:a16="http://schemas.microsoft.com/office/drawing/2014/main" id="{9686AD56-4C5A-457C-8D20-1745958702D6}"/>
              </a:ext>
            </a:extLst>
          </p:cNvPr>
          <p:cNvSpPr txBox="1">
            <a:spLocks noGrp="1"/>
          </p:cNvSpPr>
          <p:nvPr>
            <p:ph type="body" idx="4294967295"/>
          </p:nvPr>
        </p:nvSpPr>
        <p:spPr>
          <a:xfrm>
            <a:off x="620110" y="1417638"/>
            <a:ext cx="6642538" cy="4713287"/>
          </a:xfrm>
        </p:spPr>
        <p:txBody>
          <a:bodyPr>
            <a:normAutofit/>
          </a:bodyPr>
          <a:lstStyle/>
          <a:p>
            <a:pPr lvl="0"/>
            <a:r>
              <a:rPr lang="en-US" sz="2800" dirty="0"/>
              <a:t>What happens if the sponsor or the site has a dispute?</a:t>
            </a:r>
          </a:p>
          <a:p>
            <a:pPr lvl="0"/>
            <a:r>
              <a:rPr lang="en-US" sz="2800" dirty="0"/>
              <a:t>The purpose of this section to explain how issues will be escalated and attempts will be made to resolve them through mutual resolution.</a:t>
            </a:r>
          </a:p>
          <a:p>
            <a:pPr lvl="0"/>
            <a:r>
              <a:rPr lang="en-US" sz="2800" dirty="0"/>
              <a:t>Cure period</a:t>
            </a:r>
          </a:p>
          <a:p>
            <a:pPr lvl="0"/>
            <a:r>
              <a:rPr lang="en-US" sz="2800" dirty="0"/>
              <a:t>Many organizations cannot agree to binding arbitration</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Arbitr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00FD-184C-45E3-8546-8FA444406CE0}"/>
              </a:ext>
            </a:extLst>
          </p:cNvPr>
          <p:cNvSpPr txBox="1">
            <a:spLocks noGrp="1"/>
          </p:cNvSpPr>
          <p:nvPr>
            <p:ph type="title" idx="4294967295"/>
          </p:nvPr>
        </p:nvSpPr>
        <p:spPr>
          <a:xfrm>
            <a:off x="851338" y="277813"/>
            <a:ext cx="7378262" cy="788987"/>
          </a:xfrm>
        </p:spPr>
        <p:txBody>
          <a:bodyPr/>
          <a:lstStyle/>
          <a:p>
            <a:pPr lvl="0"/>
            <a:r>
              <a:rPr lang="en-US" sz="4400" dirty="0"/>
              <a:t>Arbitration</a:t>
            </a:r>
          </a:p>
        </p:txBody>
      </p:sp>
      <p:sp>
        <p:nvSpPr>
          <p:cNvPr id="3" name="Text Placeholder 2">
            <a:extLst>
              <a:ext uri="{FF2B5EF4-FFF2-40B4-BE49-F238E27FC236}">
                <a16:creationId xmlns:a16="http://schemas.microsoft.com/office/drawing/2014/main" id="{87239C23-8DF3-4528-AC14-9D33D7089553}"/>
              </a:ext>
            </a:extLst>
          </p:cNvPr>
          <p:cNvSpPr txBox="1">
            <a:spLocks noGrp="1"/>
          </p:cNvSpPr>
          <p:nvPr>
            <p:ph type="body" idx="4294967295"/>
          </p:nvPr>
        </p:nvSpPr>
        <p:spPr>
          <a:xfrm>
            <a:off x="914400" y="1261240"/>
            <a:ext cx="6379779" cy="5192112"/>
          </a:xfrm>
        </p:spPr>
        <p:txBody>
          <a:bodyPr>
            <a:normAutofit lnSpcReduction="10000"/>
          </a:bodyPr>
          <a:lstStyle/>
          <a:p>
            <a:pPr lvl="0">
              <a:lnSpc>
                <a:spcPct val="90000"/>
              </a:lnSpc>
              <a:spcBef>
                <a:spcPts val="695"/>
              </a:spcBef>
              <a:buClr>
                <a:srgbClr val="808080"/>
              </a:buClr>
              <a:buSzPct val="65000"/>
              <a:buFont typeface="Wingdings" pitchFamily="2"/>
              <a:buChar char=""/>
            </a:pPr>
            <a:r>
              <a:rPr lang="en-US" sz="2800" dirty="0"/>
              <a:t>Any controversy or claim arising out of or relating to this Agreement, or the parties’ decision to enter into this agreement , or the breach thereof shall be settled by negotiations between the parties.  If the parties fail to reach agreement, any dispute shall be resolved by a court of competent jurisdiction</a:t>
            </a:r>
          </a:p>
          <a:p>
            <a:pPr marL="342717" lvl="0" indent="-342717">
              <a:lnSpc>
                <a:spcPct val="9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90000"/>
              </a:lnSpc>
              <a:spcBef>
                <a:spcPts val="695"/>
              </a:spcBef>
              <a:buClr>
                <a:srgbClr val="808080"/>
              </a:buClr>
              <a:buSzPct val="65000"/>
              <a:buFont typeface="Wingdings" pitchFamily="2"/>
              <a:buChar char=""/>
            </a:pPr>
            <a:r>
              <a:rPr lang="en-US" sz="2800" dirty="0"/>
              <a:t>UTHSC may not agree to binding arbitration; we can agree to non-binding arbitration</a:t>
            </a:r>
          </a:p>
          <a:p>
            <a:pPr marL="342717" lvl="0" indent="-342717">
              <a:lnSpc>
                <a:spcPct val="90000"/>
              </a:lnSpc>
              <a:spcBef>
                <a:spcPts val="69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lnSpc>
                <a:spcPct val="90000"/>
              </a:lnSpc>
              <a:spcBef>
                <a:spcPts val="695"/>
              </a:spcBef>
              <a:buClr>
                <a:srgbClr val="808080"/>
              </a:buClr>
              <a:buSzPct val="65000"/>
              <a:buFont typeface="Wingdings" pitchFamily="2"/>
              <a:buChar cha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name="Contract Considera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EC43B-F971-448A-902E-4A66FACC733C}"/>
              </a:ext>
            </a:extLst>
          </p:cNvPr>
          <p:cNvSpPr txBox="1">
            <a:spLocks noGrp="1"/>
          </p:cNvSpPr>
          <p:nvPr>
            <p:ph type="title" idx="4294967295"/>
          </p:nvPr>
        </p:nvSpPr>
        <p:spPr>
          <a:xfrm>
            <a:off x="262758" y="277813"/>
            <a:ext cx="7966841" cy="1139825"/>
          </a:xfrm>
        </p:spPr>
        <p:txBody>
          <a:bodyPr/>
          <a:lstStyle/>
          <a:p>
            <a:pPr lvl="0"/>
            <a:r>
              <a:rPr lang="en-US" sz="4400" dirty="0"/>
              <a:t>Contract Considerations</a:t>
            </a:r>
          </a:p>
        </p:txBody>
      </p:sp>
      <p:sp>
        <p:nvSpPr>
          <p:cNvPr id="3" name="Text Placeholder 2">
            <a:extLst>
              <a:ext uri="{FF2B5EF4-FFF2-40B4-BE49-F238E27FC236}">
                <a16:creationId xmlns:a16="http://schemas.microsoft.com/office/drawing/2014/main" id="{8C54DD19-0DA0-4AD8-9EAA-442956761C79}"/>
              </a:ext>
            </a:extLst>
          </p:cNvPr>
          <p:cNvSpPr txBox="1">
            <a:spLocks noGrp="1"/>
          </p:cNvSpPr>
          <p:nvPr>
            <p:ph type="body" idx="4294967295"/>
          </p:nvPr>
        </p:nvSpPr>
        <p:spPr>
          <a:xfrm>
            <a:off x="483476" y="1219200"/>
            <a:ext cx="7746124" cy="4911725"/>
          </a:xfrm>
        </p:spPr>
        <p:txBody>
          <a:bodyPr>
            <a:normAutofit fontScale="92500" lnSpcReduction="20000"/>
          </a:bodyPr>
          <a:lstStyle/>
          <a:p>
            <a:pPr lvl="0">
              <a:lnSpc>
                <a:spcPct val="90000"/>
              </a:lnSpc>
              <a:spcBef>
                <a:spcPts val="525"/>
              </a:spcBef>
              <a:buClr>
                <a:srgbClr val="808080"/>
              </a:buClr>
              <a:buSzPct val="65000"/>
              <a:buFont typeface="Wingdings" pitchFamily="2"/>
              <a:buChar char=""/>
            </a:pPr>
            <a:r>
              <a:rPr lang="en-US" sz="2100" dirty="0"/>
              <a:t>What are your worries and goals?</a:t>
            </a:r>
          </a:p>
          <a:p>
            <a:pPr marL="400050" lvl="2" indent="0">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 Make sure we can accomplish the scope of work</a:t>
            </a:r>
          </a:p>
          <a:p>
            <a:pPr marL="400050" lvl="2" indent="0">
              <a:buClr>
                <a:srgbClr val="999933"/>
              </a:buClr>
              <a:buSzPct val="60000"/>
              <a:buNone/>
              <a:tabLst>
                <a:tab pos="571317" algn="l"/>
                <a:tab pos="1485717" algn="l"/>
                <a:tab pos="2400117" algn="l"/>
                <a:tab pos="3314517" algn="l"/>
                <a:tab pos="4228917" algn="l"/>
                <a:tab pos="5143317" algn="l"/>
                <a:tab pos="6057717" algn="l"/>
                <a:tab pos="6972117" algn="l"/>
                <a:tab pos="7886517" algn="l"/>
                <a:tab pos="8800917" algn="l"/>
                <a:tab pos="9715317" algn="l"/>
              </a:tabLst>
            </a:pPr>
            <a:endParaRPr lang="en-US" sz="1800" dirty="0">
              <a:highlight>
                <a:scrgbClr r="0" g="0" b="0">
                  <a:alpha val="0"/>
                </a:scrgbClr>
              </a:highlight>
              <a:latin typeface="Arial" pitchFamily="2"/>
              <a:ea typeface="Microsoft YaHei" pitchFamily="2"/>
              <a:cs typeface="Arial" pitchFamily="2"/>
            </a:endParaRPr>
          </a:p>
          <a:p>
            <a:pPr marL="0" lvl="2" indent="0">
              <a:spcBef>
                <a:spcPts val="450"/>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People and resources</a:t>
            </a:r>
          </a:p>
          <a:p>
            <a:pPr marL="400050" lvl="2" indent="0">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 Make sure we get enough money to pay our costs!</a:t>
            </a:r>
          </a:p>
          <a:p>
            <a:pPr marL="400050" lvl="2" indent="0">
              <a:buClr>
                <a:srgbClr val="999933"/>
              </a:buClr>
              <a:buSzPct val="60000"/>
              <a:buNone/>
              <a:tabLst>
                <a:tab pos="571317" algn="l"/>
                <a:tab pos="1485717" algn="l"/>
                <a:tab pos="2400117" algn="l"/>
                <a:tab pos="3314517" algn="l"/>
                <a:tab pos="4228917" algn="l"/>
                <a:tab pos="5143317" algn="l"/>
                <a:tab pos="6057717" algn="l"/>
                <a:tab pos="6972117" algn="l"/>
                <a:tab pos="7886517" algn="l"/>
                <a:tab pos="8800917" algn="l"/>
                <a:tab pos="9715317" algn="l"/>
              </a:tabLst>
            </a:pPr>
            <a:endParaRPr lang="en-US" sz="1800" dirty="0">
              <a:highlight>
                <a:scrgbClr r="0" g="0" b="0">
                  <a:alpha val="0"/>
                </a:scrgbClr>
              </a:highlight>
              <a:latin typeface="Arial" pitchFamily="2"/>
              <a:ea typeface="Microsoft YaHei" pitchFamily="2"/>
              <a:cs typeface="Arial" pitchFamily="2"/>
            </a:endParaRPr>
          </a:p>
          <a:p>
            <a:pPr marL="0" lvl="2" indent="0">
              <a:spcBef>
                <a:spcPts val="450"/>
              </a:spcBef>
              <a:buClr>
                <a:srgbClr val="808080"/>
              </a:buClr>
              <a:buSzPct val="65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Direct and indirect!</a:t>
            </a:r>
          </a:p>
          <a:p>
            <a:pPr marL="1022043" lvl="2" indent="-350635">
              <a:spcBef>
                <a:spcPts val="450"/>
              </a:spcBef>
              <a:buNone/>
              <a:tabLst>
                <a:tab pos="1593360" algn="l"/>
                <a:tab pos="2507760" algn="l"/>
                <a:tab pos="3422160" algn="l"/>
                <a:tab pos="4336560" algn="l"/>
                <a:tab pos="5250960" algn="l"/>
                <a:tab pos="6165360" algn="l"/>
                <a:tab pos="7079760" algn="l"/>
                <a:tab pos="7994160" algn="l"/>
                <a:tab pos="8908560" algn="l"/>
                <a:tab pos="9822960" algn="l"/>
                <a:tab pos="10737360" algn="l"/>
              </a:tabLst>
            </a:pPr>
            <a:endParaRPr lang="en-US" sz="1800" dirty="0">
              <a:highlight>
                <a:scrgbClr r="0" g="0" b="0">
                  <a:alpha val="0"/>
                </a:scrgbClr>
              </a:highlight>
              <a:latin typeface="Arial" pitchFamily="2"/>
              <a:ea typeface="Microsoft YaHei" pitchFamily="2"/>
              <a:cs typeface="Arial" pitchFamily="2"/>
            </a:endParaRPr>
          </a:p>
          <a:p>
            <a:pPr lvl="0">
              <a:lnSpc>
                <a:spcPct val="90000"/>
              </a:lnSpc>
              <a:spcBef>
                <a:spcPts val="525"/>
              </a:spcBef>
              <a:buClr>
                <a:srgbClr val="808080"/>
              </a:buClr>
              <a:buSzPct val="65000"/>
              <a:buFont typeface="Wingdings" pitchFamily="2"/>
              <a:buChar char=""/>
            </a:pPr>
            <a:r>
              <a:rPr lang="en-US" sz="2100" dirty="0"/>
              <a:t> Remember if it’s not in the contract, it’s not in the deal!</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lvl="0">
              <a:lnSpc>
                <a:spcPct val="90000"/>
              </a:lnSpc>
              <a:spcBef>
                <a:spcPts val="525"/>
              </a:spcBef>
              <a:buClr>
                <a:srgbClr val="808080"/>
              </a:buClr>
              <a:buSzPct val="65000"/>
              <a:buFont typeface="Wingdings" pitchFamily="2"/>
              <a:buChar char=""/>
            </a:pPr>
            <a:r>
              <a:rPr lang="en-US" sz="2100" dirty="0"/>
              <a:t>The contract should be complete and clear.</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lvl="0">
              <a:lnSpc>
                <a:spcPct val="90000"/>
              </a:lnSpc>
              <a:spcBef>
                <a:spcPts val="525"/>
              </a:spcBef>
              <a:buClr>
                <a:srgbClr val="808080"/>
              </a:buClr>
              <a:buSzPct val="65000"/>
              <a:buFont typeface="Wingdings" pitchFamily="2"/>
              <a:buChar char=""/>
            </a:pPr>
            <a:r>
              <a:rPr lang="en-US" sz="2100" dirty="0"/>
              <a:t>Our obligations begin once the contract is signed</a:t>
            </a:r>
          </a:p>
          <a:p>
            <a:pPr marL="400050" lvl="2" indent="0">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1800" dirty="0">
                <a:highlight>
                  <a:scrgbClr r="0" g="0" b="0">
                    <a:alpha val="0"/>
                  </a:scrgbClr>
                </a:highlight>
                <a:latin typeface="Arial" pitchFamily="2"/>
                <a:ea typeface="Microsoft YaHei" pitchFamily="2"/>
                <a:cs typeface="Arial" pitchFamily="2"/>
              </a:rPr>
              <a:t> Starting work before a contract is in place means we lose our ability to negotiate effectively and may not be reimbursed for costs if a contract is not executed</a:t>
            </a:r>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marL="342717" lvl="0" indent="-342717">
              <a:lnSpc>
                <a:spcPct val="90000"/>
              </a:lnSpc>
              <a:spcBef>
                <a:spcPts val="525"/>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100" dirty="0"/>
          </a:p>
          <a:p>
            <a:pPr lvl="0">
              <a:lnSpc>
                <a:spcPct val="90000"/>
              </a:lnSpc>
              <a:spcBef>
                <a:spcPts val="525"/>
              </a:spcBef>
            </a:pPr>
            <a:endParaRPr lang="en-US" sz="2100" dirty="0"/>
          </a:p>
        </p:txBody>
      </p:sp>
    </p:spTree>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name="Indemnification/Liabilit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03DFA-FA77-40A9-A290-5FE78FB8D245}"/>
              </a:ext>
            </a:extLst>
          </p:cNvPr>
          <p:cNvSpPr txBox="1">
            <a:spLocks noGrp="1"/>
          </p:cNvSpPr>
          <p:nvPr>
            <p:ph type="title" idx="4294967295"/>
          </p:nvPr>
        </p:nvSpPr>
        <p:spPr>
          <a:xfrm>
            <a:off x="420414" y="277813"/>
            <a:ext cx="7809186" cy="752475"/>
          </a:xfrm>
        </p:spPr>
        <p:txBody>
          <a:bodyPr>
            <a:normAutofit fontScale="90000"/>
          </a:bodyPr>
          <a:lstStyle/>
          <a:p>
            <a:pPr lvl="0"/>
            <a:r>
              <a:rPr lang="en-US" sz="4400" dirty="0"/>
              <a:t>Indemnification/Liability</a:t>
            </a:r>
          </a:p>
        </p:txBody>
      </p:sp>
      <p:sp>
        <p:nvSpPr>
          <p:cNvPr id="3" name="Text Placeholder 2">
            <a:extLst>
              <a:ext uri="{FF2B5EF4-FFF2-40B4-BE49-F238E27FC236}">
                <a16:creationId xmlns:a16="http://schemas.microsoft.com/office/drawing/2014/main" id="{4E9F3AA1-D1D6-4305-9E5F-5BBFF0788CF4}"/>
              </a:ext>
            </a:extLst>
          </p:cNvPr>
          <p:cNvSpPr txBox="1">
            <a:spLocks noGrp="1"/>
          </p:cNvSpPr>
          <p:nvPr>
            <p:ph type="body" idx="4294967295"/>
          </p:nvPr>
        </p:nvSpPr>
        <p:spPr>
          <a:xfrm>
            <a:off x="496614" y="1313792"/>
            <a:ext cx="6997262" cy="5150069"/>
          </a:xfrm>
        </p:spPr>
        <p:txBody>
          <a:bodyPr>
            <a:normAutofit/>
          </a:bodyPr>
          <a:lstStyle/>
          <a:p>
            <a:pPr lvl="0">
              <a:lnSpc>
                <a:spcPct val="90000"/>
              </a:lnSpc>
              <a:spcBef>
                <a:spcPts val="725"/>
              </a:spcBef>
              <a:buClr>
                <a:srgbClr val="808080"/>
              </a:buClr>
              <a:buSzPct val="65000"/>
              <a:buFont typeface="Wingdings" pitchFamily="2"/>
              <a:buChar char=""/>
            </a:pPr>
            <a:r>
              <a:rPr lang="en-US" sz="3200" dirty="0"/>
              <a:t>Research Institutions typically require that the sponsor indemnify them and the sites where the study/trial will take place</a:t>
            </a:r>
          </a:p>
          <a:p>
            <a:pPr marL="0" lvl="0" indent="0">
              <a:lnSpc>
                <a:spcPct val="90000"/>
              </a:lnSpc>
              <a:spcBef>
                <a:spcPts val="725"/>
              </a:spcBef>
              <a:buClr>
                <a:srgbClr val="808080"/>
              </a:buClr>
              <a:buSzPct val="65000"/>
              <a:buNone/>
            </a:pPr>
            <a:endParaRPr lang="en-US" sz="3200" dirty="0"/>
          </a:p>
          <a:p>
            <a:pPr lvl="0">
              <a:lnSpc>
                <a:spcPct val="90000"/>
              </a:lnSpc>
              <a:spcBef>
                <a:spcPts val="725"/>
              </a:spcBef>
              <a:buClr>
                <a:srgbClr val="808080"/>
              </a:buClr>
              <a:buSzPct val="65000"/>
              <a:buFont typeface="Wingdings" pitchFamily="2"/>
              <a:buChar char=""/>
            </a:pPr>
            <a:r>
              <a:rPr lang="en-US" sz="3200" dirty="0"/>
              <a:t>Purpose if something goes wrong with a trial who pays to make things right</a:t>
            </a:r>
          </a:p>
          <a:p>
            <a:pPr marL="0" lvl="0" indent="0">
              <a:lnSpc>
                <a:spcPct val="90000"/>
              </a:lnSpc>
              <a:spcBef>
                <a:spcPts val="725"/>
              </a:spcBef>
              <a:buClr>
                <a:srgbClr val="808080"/>
              </a:buClr>
              <a:buSzPct val="65000"/>
              <a:buNone/>
            </a:pPr>
            <a:endParaRPr lang="en-US" sz="2800" dirty="0"/>
          </a:p>
          <a:p>
            <a:pPr marL="0" lvl="0" indent="0">
              <a:lnSpc>
                <a:spcPct val="90000"/>
              </a:lnSpc>
              <a:spcBef>
                <a:spcPts val="725"/>
              </a:spcBef>
              <a:buNone/>
            </a:pPr>
            <a:endParaRPr lang="en-US" sz="29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6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96B4-F4C0-4D36-A617-040B6FCFBB96}"/>
              </a:ext>
            </a:extLst>
          </p:cNvPr>
          <p:cNvSpPr txBox="1">
            <a:spLocks noGrp="1"/>
          </p:cNvSpPr>
          <p:nvPr>
            <p:ph type="title"/>
          </p:nvPr>
        </p:nvSpPr>
        <p:spPr>
          <a:xfrm>
            <a:off x="609599" y="609600"/>
            <a:ext cx="6347713" cy="809297"/>
          </a:xfrm>
        </p:spPr>
        <p:txBody>
          <a:bodyPr/>
          <a:lstStyle/>
          <a:p>
            <a:pPr lvl="0"/>
            <a:r>
              <a:rPr lang="en-US" dirty="0"/>
              <a:t>Insurance </a:t>
            </a:r>
          </a:p>
        </p:txBody>
      </p:sp>
      <p:sp>
        <p:nvSpPr>
          <p:cNvPr id="3" name="Content Placeholder 2">
            <a:extLst>
              <a:ext uri="{FF2B5EF4-FFF2-40B4-BE49-F238E27FC236}">
                <a16:creationId xmlns:a16="http://schemas.microsoft.com/office/drawing/2014/main" id="{833D6484-33C3-4456-9163-179BAA076635}"/>
              </a:ext>
            </a:extLst>
          </p:cNvPr>
          <p:cNvSpPr txBox="1">
            <a:spLocks noGrp="1"/>
          </p:cNvSpPr>
          <p:nvPr>
            <p:ph idx="1"/>
          </p:nvPr>
        </p:nvSpPr>
        <p:spPr>
          <a:xfrm>
            <a:off x="609598" y="1639614"/>
            <a:ext cx="6526925" cy="4608786"/>
          </a:xfrm>
        </p:spPr>
        <p:txBody>
          <a:bodyPr>
            <a:normAutofit/>
          </a:bodyPr>
          <a:lstStyle/>
          <a:p>
            <a:pPr lvl="0">
              <a:lnSpc>
                <a:spcPct val="80000"/>
              </a:lnSpc>
            </a:pPr>
            <a:r>
              <a:rPr lang="en-US" sz="2800" dirty="0"/>
              <a:t>The purpose of this clause is to document that the parties have adequate resources to pay for management of all serious adverse events suffered by a subject in a clinical trial </a:t>
            </a:r>
          </a:p>
          <a:p>
            <a:pPr lvl="0">
              <a:lnSpc>
                <a:spcPct val="80000"/>
              </a:lnSpc>
            </a:pPr>
            <a:r>
              <a:rPr lang="en-US" sz="2800" dirty="0"/>
              <a:t>Institutions should understand the risks and set insurance requirements accordingly</a:t>
            </a:r>
          </a:p>
          <a:p>
            <a:pPr lvl="0">
              <a:lnSpc>
                <a:spcPct val="80000"/>
              </a:lnSpc>
            </a:pPr>
            <a:r>
              <a:rPr lang="en-US" sz="2800" dirty="0"/>
              <a:t>Risk assessment</a:t>
            </a:r>
            <a:endParaRPr lang="en-US" dirty="0"/>
          </a:p>
          <a:p>
            <a:pPr lvl="0">
              <a:lnSpc>
                <a:spcPct val="80000"/>
              </a:lnSpc>
            </a:pPr>
            <a:endParaRPr 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ubject inju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3589-ACB2-481C-95CD-586C4842E6D7}"/>
              </a:ext>
            </a:extLst>
          </p:cNvPr>
          <p:cNvSpPr txBox="1">
            <a:spLocks noGrp="1"/>
          </p:cNvSpPr>
          <p:nvPr>
            <p:ph type="title" idx="4294967295"/>
          </p:nvPr>
        </p:nvSpPr>
        <p:spPr>
          <a:xfrm>
            <a:off x="914400" y="277813"/>
            <a:ext cx="7315200" cy="1139825"/>
          </a:xfrm>
        </p:spPr>
        <p:txBody>
          <a:bodyPr/>
          <a:lstStyle/>
          <a:p>
            <a:pPr lvl="0"/>
            <a:r>
              <a:rPr lang="en-US" dirty="0"/>
              <a:t>Subject injury</a:t>
            </a:r>
          </a:p>
        </p:txBody>
      </p:sp>
      <p:sp>
        <p:nvSpPr>
          <p:cNvPr id="3" name="Text Placeholder 2">
            <a:extLst>
              <a:ext uri="{FF2B5EF4-FFF2-40B4-BE49-F238E27FC236}">
                <a16:creationId xmlns:a16="http://schemas.microsoft.com/office/drawing/2014/main" id="{161B48D9-3321-4D14-99CD-090435F74CA3}"/>
              </a:ext>
            </a:extLst>
          </p:cNvPr>
          <p:cNvSpPr txBox="1">
            <a:spLocks noGrp="1"/>
          </p:cNvSpPr>
          <p:nvPr>
            <p:ph type="body" idx="4294967295"/>
          </p:nvPr>
        </p:nvSpPr>
        <p:spPr>
          <a:xfrm>
            <a:off x="914400" y="1219200"/>
            <a:ext cx="6463862" cy="5360987"/>
          </a:xfrm>
        </p:spPr>
        <p:txBody>
          <a:bodyPr>
            <a:normAutofit lnSpcReduction="10000"/>
          </a:bodyPr>
          <a:lstStyle/>
          <a:p>
            <a:pPr lvl="0">
              <a:spcBef>
                <a:spcPts val="650"/>
              </a:spcBef>
              <a:buClr>
                <a:srgbClr val="808080"/>
              </a:buClr>
              <a:buSzPct val="65000"/>
              <a:buFont typeface="Wingdings" pitchFamily="2"/>
              <a:buChar char=""/>
            </a:pPr>
            <a:r>
              <a:rPr lang="en-US" sz="2600" dirty="0"/>
              <a:t>Ethical stance at UTHSC we ensure, consistent with the Belmont Report, the protection of human subjects</a:t>
            </a:r>
          </a:p>
          <a:p>
            <a:pPr lvl="0">
              <a:spcBef>
                <a:spcPts val="650"/>
              </a:spcBef>
              <a:buClr>
                <a:srgbClr val="808080"/>
              </a:buClr>
              <a:buSzPct val="65000"/>
              <a:buFont typeface="Wingdings" pitchFamily="2"/>
              <a:buChar char=""/>
            </a:pPr>
            <a:r>
              <a:rPr lang="en-US" sz="2600" dirty="0"/>
              <a:t>If a human subject/patient is adversely affected (injured) the University and participating hospital:</a:t>
            </a:r>
          </a:p>
          <a:p>
            <a:pPr marL="0" lvl="1" indent="0">
              <a:lnSpc>
                <a:spcPct val="100000"/>
              </a:lnSpc>
              <a:spcBef>
                <a:spcPts val="5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200" dirty="0">
                <a:highlight>
                  <a:scrgbClr r="0" g="0" b="0">
                    <a:alpha val="0"/>
                  </a:scrgbClr>
                </a:highlight>
                <a:latin typeface="Arial" pitchFamily="2"/>
                <a:ea typeface="Microsoft YaHei" pitchFamily="2"/>
                <a:cs typeface="Arial" pitchFamily="2"/>
              </a:rPr>
              <a:t> UT and hospital will ensure that all medical care reasonably necessary for any injury that occurred as result of participation in a clinical trial is provided</a:t>
            </a:r>
          </a:p>
          <a:p>
            <a:pPr marL="0" lvl="1" indent="0">
              <a:lnSpc>
                <a:spcPct val="100000"/>
              </a:lnSpc>
              <a:spcBef>
                <a:spcPts val="5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200" dirty="0">
                <a:highlight>
                  <a:scrgbClr r="0" g="0" b="0">
                    <a:alpha val="0"/>
                  </a:scrgbClr>
                </a:highlight>
                <a:latin typeface="Arial" pitchFamily="2"/>
                <a:ea typeface="Microsoft YaHei" pitchFamily="2"/>
                <a:cs typeface="Arial" pitchFamily="2"/>
              </a:rPr>
              <a:t> In such circumstances medical care for research injury shall be provided at no charge to the patient</a:t>
            </a:r>
          </a:p>
          <a:p>
            <a:pPr marL="0" lvl="1" indent="0">
              <a:lnSpc>
                <a:spcPct val="100000"/>
              </a:lnSpc>
              <a:spcBef>
                <a:spcPts val="550"/>
              </a:spcBef>
              <a:buClr>
                <a:srgbClr val="999933"/>
              </a:buClr>
              <a:buSzPct val="60000"/>
              <a:buFont typeface="Wingdings" pitchFamily="2"/>
              <a:buChar char=""/>
              <a:tabLst>
                <a:tab pos="571317" algn="l"/>
                <a:tab pos="1485717" algn="l"/>
                <a:tab pos="2400117" algn="l"/>
                <a:tab pos="3314517" algn="l"/>
                <a:tab pos="4228917" algn="l"/>
                <a:tab pos="5143317" algn="l"/>
                <a:tab pos="6057717" algn="l"/>
                <a:tab pos="6972117" algn="l"/>
                <a:tab pos="7886517" algn="l"/>
                <a:tab pos="8800917" algn="l"/>
                <a:tab pos="9715317" algn="l"/>
              </a:tabLst>
            </a:pPr>
            <a:r>
              <a:rPr lang="en-US" sz="2200" dirty="0">
                <a:highlight>
                  <a:scrgbClr r="0" g="0" b="0">
                    <a:alpha val="0"/>
                  </a:scrgbClr>
                </a:highlight>
                <a:latin typeface="Arial" pitchFamily="2"/>
                <a:ea typeface="Microsoft YaHei" pitchFamily="2"/>
                <a:cs typeface="Arial" pitchFamily="2"/>
              </a:rPr>
              <a:t> The clinical trial sponsor shall reimburse University or hospital for these costs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Payer(s) (as opposed to prayers) for Subject Inju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19610-B173-4B8D-9892-42239E89F4DA}"/>
              </a:ext>
            </a:extLst>
          </p:cNvPr>
          <p:cNvSpPr txBox="1">
            <a:spLocks noGrp="1"/>
          </p:cNvSpPr>
          <p:nvPr>
            <p:ph type="title" idx="4294967295"/>
          </p:nvPr>
        </p:nvSpPr>
        <p:spPr>
          <a:xfrm>
            <a:off x="641131" y="277813"/>
            <a:ext cx="7094484" cy="1139825"/>
          </a:xfrm>
        </p:spPr>
        <p:txBody>
          <a:bodyPr>
            <a:normAutofit/>
          </a:bodyPr>
          <a:lstStyle/>
          <a:p>
            <a:pPr lvl="0"/>
            <a:r>
              <a:rPr lang="en-US" sz="3200" b="1" dirty="0"/>
              <a:t>Payer(s) (as opposed to prayers)</a:t>
            </a:r>
            <a:br>
              <a:rPr lang="en-US" sz="3200" b="1" dirty="0"/>
            </a:br>
            <a:r>
              <a:rPr lang="en-US" sz="3200" b="1" dirty="0"/>
              <a:t>for Subject Injury</a:t>
            </a:r>
          </a:p>
        </p:txBody>
      </p:sp>
      <p:sp>
        <p:nvSpPr>
          <p:cNvPr id="3" name="Text Placeholder 2">
            <a:extLst>
              <a:ext uri="{FF2B5EF4-FFF2-40B4-BE49-F238E27FC236}">
                <a16:creationId xmlns:a16="http://schemas.microsoft.com/office/drawing/2014/main" id="{0E17A718-863E-4EC0-A489-87EF9587803D}"/>
              </a:ext>
            </a:extLst>
          </p:cNvPr>
          <p:cNvSpPr txBox="1">
            <a:spLocks noGrp="1"/>
          </p:cNvSpPr>
          <p:nvPr>
            <p:ph type="body" idx="4294967295"/>
          </p:nvPr>
        </p:nvSpPr>
        <p:spPr>
          <a:xfrm>
            <a:off x="641131" y="1600200"/>
            <a:ext cx="6863256" cy="4530725"/>
          </a:xfrm>
        </p:spPr>
        <p:txBody>
          <a:bodyPr/>
          <a:lstStyle/>
          <a:p>
            <a:pPr lvl="0">
              <a:buClr>
                <a:srgbClr val="808080"/>
              </a:buClr>
              <a:buSzPct val="65000"/>
              <a:buFont typeface="Wingdings" pitchFamily="2"/>
              <a:buChar char=""/>
            </a:pPr>
            <a:r>
              <a:rPr lang="en-US" sz="2800" dirty="0"/>
              <a:t>Sponsors want the ability to share or avoid paying these costs so they structure clauses accordingly</a:t>
            </a:r>
          </a:p>
          <a:p>
            <a:pPr lvl="0">
              <a:buClr>
                <a:srgbClr val="808080"/>
              </a:buClr>
              <a:buSzPct val="65000"/>
              <a:buFont typeface="Wingdings" pitchFamily="2"/>
              <a:buChar char=""/>
            </a:pPr>
            <a:r>
              <a:rPr lang="en-US" sz="2800" dirty="0"/>
              <a:t>Often a deal breaker for academic medical centers</a:t>
            </a:r>
          </a:p>
          <a:p>
            <a:pPr lvl="0">
              <a:buClr>
                <a:srgbClr val="808080"/>
              </a:buClr>
              <a:buSzPct val="65000"/>
              <a:buFont typeface="Wingdings" pitchFamily="2"/>
              <a:buChar char=""/>
            </a:pPr>
            <a:r>
              <a:rPr lang="en-US" sz="2800" dirty="0"/>
              <a:t>UTHSC will only allow injury costs to be charged to a subjects insurance where allowed by federal or state statute</a:t>
            </a:r>
          </a:p>
          <a:p>
            <a:pPr marL="342717" lvl="0" indent="-342717">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2800" dirty="0"/>
          </a:p>
          <a:p>
            <a:pPr lvl="0"/>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Prayers contin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54D7E-47E7-4730-BA9E-0E29F05940BC}"/>
              </a:ext>
            </a:extLst>
          </p:cNvPr>
          <p:cNvSpPr txBox="1">
            <a:spLocks noGrp="1"/>
          </p:cNvSpPr>
          <p:nvPr>
            <p:ph type="title" idx="4294967295"/>
          </p:nvPr>
        </p:nvSpPr>
        <p:spPr>
          <a:xfrm>
            <a:off x="483476" y="277814"/>
            <a:ext cx="7746124" cy="677862"/>
          </a:xfrm>
        </p:spPr>
        <p:txBody>
          <a:bodyPr/>
          <a:lstStyle/>
          <a:p>
            <a:pPr lvl="0"/>
            <a:r>
              <a:rPr lang="en-US" dirty="0"/>
              <a:t>Prayers continue…</a:t>
            </a:r>
          </a:p>
        </p:txBody>
      </p:sp>
      <p:sp>
        <p:nvSpPr>
          <p:cNvPr id="3" name="Text Placeholder 2">
            <a:extLst>
              <a:ext uri="{FF2B5EF4-FFF2-40B4-BE49-F238E27FC236}">
                <a16:creationId xmlns:a16="http://schemas.microsoft.com/office/drawing/2014/main" id="{ECE9CD92-2A3A-42D1-A95D-36311EAA963B}"/>
              </a:ext>
            </a:extLst>
          </p:cNvPr>
          <p:cNvSpPr txBox="1">
            <a:spLocks noGrp="1"/>
          </p:cNvSpPr>
          <p:nvPr>
            <p:ph type="body" idx="4294967295"/>
          </p:nvPr>
        </p:nvSpPr>
        <p:spPr>
          <a:xfrm>
            <a:off x="629906" y="1220680"/>
            <a:ext cx="6947338" cy="5208586"/>
          </a:xfrm>
        </p:spPr>
        <p:txBody>
          <a:bodyPr>
            <a:normAutofit/>
          </a:bodyPr>
          <a:lstStyle/>
          <a:p>
            <a:pPr lvl="0">
              <a:spcBef>
                <a:spcPts val="650"/>
              </a:spcBef>
              <a:buClr>
                <a:srgbClr val="808080"/>
              </a:buClr>
              <a:buSzPct val="65000"/>
              <a:buFont typeface="Wingdings" pitchFamily="2"/>
              <a:buChar char=""/>
            </a:pPr>
            <a:r>
              <a:rPr lang="en-US" sz="2600" dirty="0"/>
              <a:t>Problem is the order of who pays and how much they pay:  </a:t>
            </a:r>
          </a:p>
          <a:p>
            <a:pPr lvl="0">
              <a:spcBef>
                <a:spcPts val="650"/>
              </a:spcBef>
              <a:buClr>
                <a:srgbClr val="808080"/>
              </a:buClr>
              <a:buSzPct val="65000"/>
              <a:buFont typeface="Wingdings" pitchFamily="2"/>
              <a:buChar char=""/>
            </a:pPr>
            <a:r>
              <a:rPr lang="en-US" sz="2600" dirty="0"/>
              <a:t>sponsors want secondary payers and Medicare/Medicaid to pay first: they ask for evidence that  the claim has been rejected</a:t>
            </a:r>
          </a:p>
          <a:p>
            <a:pPr lvl="0">
              <a:spcBef>
                <a:spcPts val="650"/>
              </a:spcBef>
              <a:buClr>
                <a:srgbClr val="808080"/>
              </a:buClr>
              <a:buSzPct val="65000"/>
              <a:buFont typeface="Wingdings" pitchFamily="2"/>
              <a:buChar char=""/>
            </a:pPr>
            <a:r>
              <a:rPr lang="en-US" sz="2600" dirty="0"/>
              <a:t>We cannot do this and we cannot allow requested for trial payments to accidentally default to the patient enrolled in the clinical trial</a:t>
            </a:r>
          </a:p>
          <a:p>
            <a:pPr lvl="0">
              <a:spcBef>
                <a:spcPts val="650"/>
              </a:spcBef>
              <a:buClr>
                <a:srgbClr val="808080"/>
              </a:buClr>
              <a:buSzPct val="65000"/>
              <a:buFont typeface="Wingdings" pitchFamily="2"/>
              <a:buChar char=""/>
            </a:pPr>
            <a:r>
              <a:rPr lang="en-US" sz="2600" dirty="0"/>
              <a:t>We must be able to recover costs for subject injury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page3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63C79-D3A9-4079-AD1C-34D98F82B1C4}"/>
              </a:ext>
            </a:extLst>
          </p:cNvPr>
          <p:cNvSpPr txBox="1">
            <a:spLocks noGrp="1"/>
          </p:cNvSpPr>
          <p:nvPr>
            <p:ph type="title" idx="4294967295"/>
          </p:nvPr>
        </p:nvSpPr>
        <p:spPr>
          <a:xfrm>
            <a:off x="409902" y="277813"/>
            <a:ext cx="7819697" cy="1139825"/>
          </a:xfrm>
        </p:spPr>
        <p:txBody>
          <a:bodyPr/>
          <a:lstStyle/>
          <a:p>
            <a:pPr lvl="0"/>
            <a:r>
              <a:rPr lang="en-US" dirty="0"/>
              <a:t>Termination</a:t>
            </a:r>
          </a:p>
        </p:txBody>
      </p:sp>
      <p:sp>
        <p:nvSpPr>
          <p:cNvPr id="3" name="Text Placeholder 2">
            <a:extLst>
              <a:ext uri="{FF2B5EF4-FFF2-40B4-BE49-F238E27FC236}">
                <a16:creationId xmlns:a16="http://schemas.microsoft.com/office/drawing/2014/main" id="{3B05E4CA-3346-4A77-B6C6-4C487BDBC570}"/>
              </a:ext>
            </a:extLst>
          </p:cNvPr>
          <p:cNvSpPr txBox="1">
            <a:spLocks noGrp="1"/>
          </p:cNvSpPr>
          <p:nvPr>
            <p:ph type="body" idx="4294967295"/>
          </p:nvPr>
        </p:nvSpPr>
        <p:spPr>
          <a:xfrm>
            <a:off x="409902" y="1171575"/>
            <a:ext cx="7136526" cy="5334328"/>
          </a:xfrm>
        </p:spPr>
        <p:txBody>
          <a:bodyPr>
            <a:normAutofit lnSpcReduction="10000"/>
          </a:bodyPr>
          <a:lstStyle/>
          <a:p>
            <a:pPr lvl="0">
              <a:lnSpc>
                <a:spcPct val="80000"/>
              </a:lnSpc>
              <a:buClr>
                <a:srgbClr val="808080"/>
              </a:buClr>
              <a:buSzPct val="65000"/>
              <a:buFont typeface="Wingdings" pitchFamily="2"/>
              <a:buChar char=""/>
            </a:pPr>
            <a:r>
              <a:rPr lang="en-US" sz="2300" dirty="0"/>
              <a:t>For convenience and for cause:</a:t>
            </a:r>
          </a:p>
          <a:p>
            <a:pPr lvl="0">
              <a:lnSpc>
                <a:spcPct val="80000"/>
              </a:lnSpc>
              <a:buClr>
                <a:srgbClr val="808080"/>
              </a:buClr>
              <a:buSzPct val="65000"/>
              <a:buFont typeface="Wingdings" pitchFamily="2"/>
              <a:buChar char=""/>
            </a:pPr>
            <a:r>
              <a:rPr lang="en-US" sz="2300" dirty="0"/>
              <a:t>PI, patient population, or clinical support staff no longer available</a:t>
            </a:r>
          </a:p>
          <a:p>
            <a:pPr lvl="0">
              <a:lnSpc>
                <a:spcPct val="80000"/>
              </a:lnSpc>
              <a:buClr>
                <a:srgbClr val="808080"/>
              </a:buClr>
              <a:buSzPct val="65000"/>
              <a:buFont typeface="Wingdings" pitchFamily="2"/>
              <a:buChar char=""/>
            </a:pPr>
            <a:r>
              <a:rPr lang="en-US" sz="2300" dirty="0"/>
              <a:t>Non-compliance with national, state or local laws and regulations</a:t>
            </a:r>
          </a:p>
          <a:p>
            <a:pPr lvl="0">
              <a:lnSpc>
                <a:spcPct val="80000"/>
              </a:lnSpc>
              <a:buClr>
                <a:srgbClr val="808080"/>
              </a:buClr>
              <a:buSzPct val="65000"/>
              <a:buFont typeface="Wingdings" pitchFamily="2"/>
              <a:buChar char=""/>
            </a:pPr>
            <a:r>
              <a:rPr lang="en-US" sz="2300" dirty="0"/>
              <a:t>Change in business strategy requiring the sponsor to terminate a trial early</a:t>
            </a:r>
          </a:p>
          <a:p>
            <a:pPr lvl="0">
              <a:lnSpc>
                <a:spcPct val="80000"/>
              </a:lnSpc>
              <a:buClr>
                <a:srgbClr val="808080"/>
              </a:buClr>
              <a:buSzPct val="65000"/>
              <a:buFont typeface="Wingdings" pitchFamily="2"/>
              <a:buChar char=""/>
            </a:pPr>
            <a:r>
              <a:rPr lang="en-US" sz="2300" dirty="0"/>
              <a:t>IRB may determine the trial is no longer safe for the subjects</a:t>
            </a:r>
          </a:p>
          <a:p>
            <a:pPr lvl="0">
              <a:lnSpc>
                <a:spcPct val="80000"/>
              </a:lnSpc>
              <a:buClr>
                <a:srgbClr val="808080"/>
              </a:buClr>
              <a:buSzPct val="65000"/>
              <a:buFont typeface="Wingdings" pitchFamily="2"/>
              <a:buChar char=""/>
            </a:pPr>
            <a:r>
              <a:rPr lang="en-US" sz="2300" dirty="0"/>
              <a:t>All parties on the CTA could be required to provide 30-45 day notice depending on the reason for termination.</a:t>
            </a:r>
          </a:p>
          <a:p>
            <a:pPr lvl="0">
              <a:lnSpc>
                <a:spcPct val="80000"/>
              </a:lnSpc>
              <a:buClr>
                <a:srgbClr val="808080"/>
              </a:buClr>
              <a:buSzPct val="65000"/>
              <a:buFont typeface="Wingdings" pitchFamily="2"/>
              <a:buChar char=""/>
            </a:pPr>
            <a:r>
              <a:rPr lang="en-US" sz="2300" dirty="0"/>
              <a:t>If agreed on a signed CTA, sponsors will have the right to data collected prior to contract termination and sites will receive compensation for trial activities performed by the research staff.</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D9F78-225D-4C0E-ADAC-3CAAFE57EF31}"/>
              </a:ext>
            </a:extLst>
          </p:cNvPr>
          <p:cNvSpPr txBox="1">
            <a:spLocks noGrp="1"/>
          </p:cNvSpPr>
          <p:nvPr>
            <p:ph type="title" idx="4294967295"/>
          </p:nvPr>
        </p:nvSpPr>
        <p:spPr>
          <a:xfrm>
            <a:off x="1996966" y="277813"/>
            <a:ext cx="3815255" cy="1139825"/>
          </a:xfrm>
        </p:spPr>
        <p:txBody>
          <a:bodyPr>
            <a:normAutofit/>
          </a:bodyPr>
          <a:lstStyle/>
          <a:p>
            <a:pPr lvl="0"/>
            <a:r>
              <a:rPr lang="en-US" sz="5400" dirty="0"/>
              <a:t>Thank you!</a:t>
            </a:r>
          </a:p>
        </p:txBody>
      </p:sp>
      <p:sp>
        <p:nvSpPr>
          <p:cNvPr id="3" name="Text Placeholder 2">
            <a:extLst>
              <a:ext uri="{FF2B5EF4-FFF2-40B4-BE49-F238E27FC236}">
                <a16:creationId xmlns:a16="http://schemas.microsoft.com/office/drawing/2014/main" id="{4FE575B6-5467-43EF-8375-2B4FE5AD1FE8}"/>
              </a:ext>
            </a:extLst>
          </p:cNvPr>
          <p:cNvSpPr txBox="1">
            <a:spLocks noGrp="1"/>
          </p:cNvSpPr>
          <p:nvPr>
            <p:ph type="body" idx="4294967295"/>
          </p:nvPr>
        </p:nvSpPr>
        <p:spPr>
          <a:xfrm>
            <a:off x="1198178" y="1600200"/>
            <a:ext cx="5854263" cy="4530725"/>
          </a:xfrm>
        </p:spPr>
        <p:txBody>
          <a:bodyPr anchorCtr="1"/>
          <a:lstStyle/>
          <a:p>
            <a:pPr lvl="0" algn="ctr"/>
            <a:endParaRPr lang="en-US" dirty="0"/>
          </a:p>
          <a:p>
            <a:pPr lvl="0" algn="ctr"/>
            <a:endParaRPr lang="en-US" dirty="0"/>
          </a:p>
          <a:p>
            <a:pPr lvl="0" algn="ctr">
              <a:spcBef>
                <a:spcPts val="900"/>
              </a:spcBef>
            </a:pPr>
            <a:r>
              <a:rPr lang="en-US" sz="3600" dirty="0"/>
              <a:t>Questions and comments</a:t>
            </a:r>
          </a:p>
          <a:p>
            <a:pPr marL="0" lvl="0" indent="0" algn="ctr">
              <a:spcBef>
                <a:spcPts val="900"/>
              </a:spcBef>
              <a:buNone/>
            </a:pPr>
            <a:r>
              <a:rPr lang="en-US" sz="3600" dirty="0">
                <a:hlinkClick r:id="rId3"/>
              </a:rPr>
              <a:t>swhite82@uthsc.edu</a:t>
            </a:r>
            <a:endParaRPr lang="en-US" sz="3600" dirty="0"/>
          </a:p>
          <a:p>
            <a:pPr marL="0" lvl="0" indent="0" algn="ctr">
              <a:spcBef>
                <a:spcPts val="900"/>
              </a:spcBef>
              <a:buNone/>
            </a:pPr>
            <a:r>
              <a:rPr lang="en-US" sz="3600" dirty="0"/>
              <a:t>(910)448-2359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Contracts without fun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35347-6721-4C72-A8A9-E74A08EE90F4}"/>
              </a:ext>
            </a:extLst>
          </p:cNvPr>
          <p:cNvSpPr txBox="1">
            <a:spLocks noGrp="1"/>
          </p:cNvSpPr>
          <p:nvPr>
            <p:ph type="title" idx="4294967295"/>
          </p:nvPr>
        </p:nvSpPr>
        <p:spPr>
          <a:xfrm>
            <a:off x="430924" y="277813"/>
            <a:ext cx="7798676" cy="1139825"/>
          </a:xfrm>
        </p:spPr>
        <p:txBody>
          <a:bodyPr/>
          <a:lstStyle/>
          <a:p>
            <a:pPr lvl="0"/>
            <a:r>
              <a:rPr lang="en-US" sz="4400" dirty="0"/>
              <a:t>Contracts without funds</a:t>
            </a:r>
          </a:p>
        </p:txBody>
      </p:sp>
      <p:sp>
        <p:nvSpPr>
          <p:cNvPr id="3" name="Text Placeholder 2">
            <a:extLst>
              <a:ext uri="{FF2B5EF4-FFF2-40B4-BE49-F238E27FC236}">
                <a16:creationId xmlns:a16="http://schemas.microsoft.com/office/drawing/2014/main" id="{3F5DA449-CF6A-4EA5-9398-4CC2D2792600}"/>
              </a:ext>
            </a:extLst>
          </p:cNvPr>
          <p:cNvSpPr txBox="1">
            <a:spLocks noGrp="1"/>
          </p:cNvSpPr>
          <p:nvPr>
            <p:ph type="body" idx="4294967295"/>
          </p:nvPr>
        </p:nvSpPr>
        <p:spPr>
          <a:xfrm>
            <a:off x="641130" y="1219200"/>
            <a:ext cx="6064469" cy="4572000"/>
          </a:xfrm>
        </p:spPr>
        <p:txBody>
          <a:bodyPr>
            <a:normAutofit fontScale="85000" lnSpcReduction="10000"/>
          </a:bodyPr>
          <a:lstStyle/>
          <a:p>
            <a:pPr lvl="0">
              <a:spcBef>
                <a:spcPts val="1000"/>
              </a:spcBef>
              <a:buClr>
                <a:srgbClr val="808080"/>
              </a:buClr>
              <a:buSzPct val="65000"/>
              <a:buFont typeface="Wingdings" pitchFamily="2"/>
              <a:buChar char=""/>
            </a:pPr>
            <a:r>
              <a:rPr lang="en-US" sz="4000" dirty="0"/>
              <a:t>Master Agreements</a:t>
            </a:r>
          </a:p>
          <a:p>
            <a:pPr lvl="0">
              <a:spcBef>
                <a:spcPts val="1000"/>
              </a:spcBef>
              <a:buClr>
                <a:srgbClr val="808080"/>
              </a:buClr>
              <a:buSzPct val="65000"/>
              <a:buFont typeface="Wingdings" pitchFamily="2"/>
              <a:buChar char=""/>
            </a:pPr>
            <a:r>
              <a:rPr lang="en-US" sz="4000" dirty="0"/>
              <a:t>Research Collaboration Agreements</a:t>
            </a:r>
          </a:p>
          <a:p>
            <a:pPr lvl="0">
              <a:spcBef>
                <a:spcPts val="1000"/>
              </a:spcBef>
              <a:buClr>
                <a:srgbClr val="808080"/>
              </a:buClr>
              <a:buSzPct val="65000"/>
              <a:buFont typeface="Wingdings" pitchFamily="2"/>
              <a:buChar char=""/>
            </a:pPr>
            <a:r>
              <a:rPr lang="en-US" sz="4000" dirty="0"/>
              <a:t>MTA (Material Transfer Agreements)</a:t>
            </a:r>
          </a:p>
          <a:p>
            <a:pPr lvl="0">
              <a:spcBef>
                <a:spcPts val="1000"/>
              </a:spcBef>
              <a:buClr>
                <a:srgbClr val="808080"/>
              </a:buClr>
              <a:buSzPct val="65000"/>
              <a:buFont typeface="Wingdings" pitchFamily="2"/>
              <a:buChar char=""/>
            </a:pPr>
            <a:r>
              <a:rPr lang="en-US" sz="4000" dirty="0"/>
              <a:t>Data Use Agreements</a:t>
            </a:r>
          </a:p>
          <a:p>
            <a:pPr lvl="0">
              <a:spcBef>
                <a:spcPts val="1000"/>
              </a:spcBef>
              <a:buClr>
                <a:srgbClr val="808080"/>
              </a:buClr>
              <a:buSzPct val="65000"/>
              <a:buFont typeface="Wingdings" pitchFamily="2"/>
              <a:buChar char=""/>
            </a:pPr>
            <a:r>
              <a:rPr lang="en-US" sz="4000" dirty="0"/>
              <a:t>Equipment loans</a:t>
            </a:r>
          </a:p>
          <a:p>
            <a:pPr lvl="0">
              <a:spcBef>
                <a:spcPts val="1000"/>
              </a:spcBef>
              <a:buClr>
                <a:srgbClr val="808080"/>
              </a:buClr>
              <a:buSzPct val="65000"/>
              <a:buFont typeface="Wingdings" pitchFamily="2"/>
              <a:buChar char=""/>
            </a:pPr>
            <a:r>
              <a:rPr lang="en-US" sz="4000" dirty="0"/>
              <a:t>Confidentiality Agreements</a:t>
            </a:r>
          </a:p>
          <a:p>
            <a:pPr marL="342717" lvl="0" indent="-342717">
              <a:spcBef>
                <a:spcPts val="1000"/>
              </a:spcBef>
              <a:tabLst>
                <a:tab pos="914034" algn="l"/>
                <a:tab pos="1828434" algn="l"/>
                <a:tab pos="2742834" algn="l"/>
                <a:tab pos="3657234" algn="l"/>
                <a:tab pos="4571634" algn="l"/>
                <a:tab pos="5486034" algn="l"/>
                <a:tab pos="6400434" algn="l"/>
                <a:tab pos="7314834" algn="l"/>
                <a:tab pos="8229234" algn="l"/>
                <a:tab pos="9143634" algn="l"/>
                <a:tab pos="10058034" algn="l"/>
              </a:tabLst>
            </a:pPr>
            <a:endParaRPr lang="en-US" sz="4000"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0BB9-32B9-48CF-9075-20FBF12EB66C}"/>
              </a:ext>
            </a:extLst>
          </p:cNvPr>
          <p:cNvSpPr>
            <a:spLocks noGrp="1"/>
          </p:cNvSpPr>
          <p:nvPr>
            <p:ph type="title"/>
          </p:nvPr>
        </p:nvSpPr>
        <p:spPr/>
        <p:txBody>
          <a:bodyPr/>
          <a:lstStyle/>
          <a:p>
            <a:r>
              <a:rPr lang="en-US" dirty="0"/>
              <a:t>Master Agreements</a:t>
            </a:r>
          </a:p>
        </p:txBody>
      </p:sp>
      <p:sp>
        <p:nvSpPr>
          <p:cNvPr id="3" name="Content Placeholder 2">
            <a:extLst>
              <a:ext uri="{FF2B5EF4-FFF2-40B4-BE49-F238E27FC236}">
                <a16:creationId xmlns:a16="http://schemas.microsoft.com/office/drawing/2014/main" id="{FA09FC9C-CAB4-4691-9F6F-08353664D4E2}"/>
              </a:ext>
            </a:extLst>
          </p:cNvPr>
          <p:cNvSpPr>
            <a:spLocks noGrp="1"/>
          </p:cNvSpPr>
          <p:nvPr>
            <p:ph idx="4294967295"/>
          </p:nvPr>
        </p:nvSpPr>
        <p:spPr>
          <a:xfrm>
            <a:off x="0" y="1633538"/>
            <a:ext cx="6496050" cy="4408487"/>
          </a:xfrm>
        </p:spPr>
        <p:txBody>
          <a:bodyPr/>
          <a:lstStyle/>
          <a:p>
            <a:r>
              <a:rPr lang="en-US" sz="2400" dirty="0"/>
              <a:t>Master clinical trial agreements</a:t>
            </a:r>
          </a:p>
          <a:p>
            <a:pPr eaLnBrk="1" hangingPunct="1"/>
            <a:r>
              <a:rPr lang="en-US" altLang="en-US" sz="2400" dirty="0"/>
              <a:t>The general terms of future studies are negotiated</a:t>
            </a:r>
          </a:p>
          <a:p>
            <a:pPr eaLnBrk="1" hangingPunct="1"/>
            <a:r>
              <a:rPr lang="en-US" altLang="en-US" sz="2400" dirty="0"/>
              <a:t>The Protocol, IRB approval, budget, IP and often Subject Injury are negotiated for each Study under the master</a:t>
            </a:r>
          </a:p>
          <a:p>
            <a:pPr eaLnBrk="1" hangingPunct="1"/>
            <a:r>
              <a:rPr lang="en-US" altLang="en-US" sz="2400" dirty="0"/>
              <a:t>Masters are good in theory operationally but depending upon the issues associated with the trials may not save much time</a:t>
            </a:r>
            <a:endParaRPr lang="en-US" dirty="0"/>
          </a:p>
        </p:txBody>
      </p:sp>
    </p:spTree>
    <p:extLst>
      <p:ext uri="{BB962C8B-B14F-4D97-AF65-F5344CB8AC3E}">
        <p14:creationId xmlns:p14="http://schemas.microsoft.com/office/powerpoint/2010/main" val="3503829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FFB6C-E25A-4F4C-A143-27EB2F3D124D}"/>
              </a:ext>
            </a:extLst>
          </p:cNvPr>
          <p:cNvSpPr>
            <a:spLocks noGrp="1"/>
          </p:cNvSpPr>
          <p:nvPr>
            <p:ph type="title"/>
          </p:nvPr>
        </p:nvSpPr>
        <p:spPr/>
        <p:txBody>
          <a:bodyPr/>
          <a:lstStyle/>
          <a:p>
            <a:r>
              <a:rPr lang="en-US" dirty="0"/>
              <a:t>Research Collaboration Agreements</a:t>
            </a:r>
          </a:p>
        </p:txBody>
      </p:sp>
      <p:sp>
        <p:nvSpPr>
          <p:cNvPr id="4" name="Content Placeholder 3">
            <a:extLst>
              <a:ext uri="{FF2B5EF4-FFF2-40B4-BE49-F238E27FC236}">
                <a16:creationId xmlns:a16="http://schemas.microsoft.com/office/drawing/2014/main" id="{B2F96914-832B-4E8F-8C06-B53587272DEB}"/>
              </a:ext>
            </a:extLst>
          </p:cNvPr>
          <p:cNvSpPr>
            <a:spLocks noGrp="1"/>
          </p:cNvSpPr>
          <p:nvPr>
            <p:ph idx="1"/>
          </p:nvPr>
        </p:nvSpPr>
        <p:spPr>
          <a:xfrm>
            <a:off x="609599" y="2006353"/>
            <a:ext cx="6347714" cy="3591127"/>
          </a:xfrm>
        </p:spPr>
        <p:txBody>
          <a:bodyPr/>
          <a:lstStyle/>
          <a:p>
            <a:r>
              <a:rPr lang="en-US" dirty="0"/>
              <a:t>Set the stage for researchers to work together </a:t>
            </a:r>
          </a:p>
          <a:p>
            <a:r>
              <a:rPr lang="en-US" dirty="0"/>
              <a:t>Can be legally binding or not</a:t>
            </a:r>
          </a:p>
          <a:p>
            <a:r>
              <a:rPr lang="en-US" dirty="0"/>
              <a:t>Can have funding or be unfunded</a:t>
            </a:r>
          </a:p>
        </p:txBody>
      </p:sp>
      <p:pic>
        <p:nvPicPr>
          <p:cNvPr id="5" name="Picture 7">
            <a:extLst>
              <a:ext uri="{FF2B5EF4-FFF2-40B4-BE49-F238E27FC236}">
                <a16:creationId xmlns:a16="http://schemas.microsoft.com/office/drawing/2014/main" id="{42CBFBE3-C5A8-4B1C-A7B8-C2AFBD3D8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3334" y="3429000"/>
            <a:ext cx="2940241" cy="245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881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D63C9-5189-4717-A08C-5D098F3E831B}"/>
              </a:ext>
            </a:extLst>
          </p:cNvPr>
          <p:cNvSpPr>
            <a:spLocks noGrp="1"/>
          </p:cNvSpPr>
          <p:nvPr>
            <p:ph type="title"/>
          </p:nvPr>
        </p:nvSpPr>
        <p:spPr/>
        <p:txBody>
          <a:bodyPr/>
          <a:lstStyle/>
          <a:p>
            <a:r>
              <a:rPr lang="en-US" dirty="0"/>
              <a:t>Material Transfer Agreement</a:t>
            </a:r>
          </a:p>
        </p:txBody>
      </p:sp>
      <p:sp>
        <p:nvSpPr>
          <p:cNvPr id="3" name="Content Placeholder 2">
            <a:extLst>
              <a:ext uri="{FF2B5EF4-FFF2-40B4-BE49-F238E27FC236}">
                <a16:creationId xmlns:a16="http://schemas.microsoft.com/office/drawing/2014/main" id="{E1C2F6F5-85E3-47F9-B326-4B1CC71094EE}"/>
              </a:ext>
            </a:extLst>
          </p:cNvPr>
          <p:cNvSpPr>
            <a:spLocks noGrp="1"/>
          </p:cNvSpPr>
          <p:nvPr>
            <p:ph idx="1"/>
          </p:nvPr>
        </p:nvSpPr>
        <p:spPr>
          <a:xfrm>
            <a:off x="609599" y="1411550"/>
            <a:ext cx="6347714" cy="4629813"/>
          </a:xfrm>
        </p:spPr>
        <p:txBody>
          <a:bodyPr>
            <a:normAutofit/>
          </a:bodyPr>
          <a:lstStyle/>
          <a:p>
            <a:pPr eaLnBrk="1" hangingPunct="1">
              <a:lnSpc>
                <a:spcPct val="90000"/>
              </a:lnSpc>
            </a:pPr>
            <a:r>
              <a:rPr lang="en-US" altLang="en-US" sz="1800" dirty="0"/>
              <a:t> Material Transfer Agreement (MTA) is a contract used to effect the transfer of one or more materials from the owner or authorized licensee to an institution for research purposes.  </a:t>
            </a:r>
          </a:p>
          <a:p>
            <a:pPr eaLnBrk="1" hangingPunct="1">
              <a:lnSpc>
                <a:spcPct val="90000"/>
              </a:lnSpc>
            </a:pPr>
            <a:r>
              <a:rPr lang="en-US" altLang="en-US" sz="1800" dirty="0"/>
              <a:t>Transactions may be between non-profit or for-profit institutions in any combination.</a:t>
            </a:r>
          </a:p>
          <a:p>
            <a:pPr eaLnBrk="1" hangingPunct="1">
              <a:lnSpc>
                <a:spcPct val="90000"/>
              </a:lnSpc>
            </a:pPr>
            <a:r>
              <a:rPr lang="en-US" altLang="en-US" sz="1800" dirty="0"/>
              <a:t>Materials may be biological or chemical and include the original material, derivatives, and progeny.  </a:t>
            </a:r>
          </a:p>
          <a:p>
            <a:pPr eaLnBrk="1" hangingPunct="1">
              <a:lnSpc>
                <a:spcPct val="90000"/>
              </a:lnSpc>
            </a:pPr>
            <a:r>
              <a:rPr lang="en-US" altLang="en-US" sz="1800" dirty="0"/>
              <a:t>Form used is typically that of the providing institution but if the material is biological and both parties are signatories to the Uniform Biological Materials Transfer Agreement (UBMTA) Master Agreement, then the UBMTA may be used for proprietary materials or the Simple Letter Agreement for non-proprietary materials</a:t>
            </a:r>
            <a:endParaRPr lang="en-US" dirty="0"/>
          </a:p>
        </p:txBody>
      </p:sp>
    </p:spTree>
    <p:extLst>
      <p:ext uri="{BB962C8B-B14F-4D97-AF65-F5344CB8AC3E}">
        <p14:creationId xmlns:p14="http://schemas.microsoft.com/office/powerpoint/2010/main" val="12896819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D3AB3163FF9F44B0ED292B9F53A20B" ma:contentTypeVersion="0" ma:contentTypeDescription="Create a new document." ma:contentTypeScope="" ma:versionID="2f5662b564777320fdd6acc60d74a1a4">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0D54C-2E04-4BEE-8B94-4723BB847639}"/>
</file>

<file path=customXml/itemProps2.xml><?xml version="1.0" encoding="utf-8"?>
<ds:datastoreItem xmlns:ds="http://schemas.openxmlformats.org/officeDocument/2006/customXml" ds:itemID="{03A189E5-D8E7-40C2-936D-9E56A7758221}"/>
</file>

<file path=customXml/itemProps3.xml><?xml version="1.0" encoding="utf-8"?>
<ds:datastoreItem xmlns:ds="http://schemas.openxmlformats.org/officeDocument/2006/customXml" ds:itemID="{3AD6706C-CAAE-4103-9131-27A4699D1294}"/>
</file>

<file path=docProps/app.xml><?xml version="1.0" encoding="utf-8"?>
<Properties xmlns="http://schemas.openxmlformats.org/officeDocument/2006/extended-properties" xmlns:vt="http://schemas.openxmlformats.org/officeDocument/2006/docPropsVTypes">
  <Template/>
  <TotalTime>7433</TotalTime>
  <Words>4190</Words>
  <Application>Microsoft Office PowerPoint</Application>
  <PresentationFormat>On-screen Show (4:3)</PresentationFormat>
  <Paragraphs>331</Paragraphs>
  <Slides>56</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Arial</vt:lpstr>
      <vt:lpstr>Calibri</vt:lpstr>
      <vt:lpstr>Trebuchet MS</vt:lpstr>
      <vt:lpstr>Wingdings</vt:lpstr>
      <vt:lpstr>Wingdings 3</vt:lpstr>
      <vt:lpstr>Facet</vt:lpstr>
      <vt:lpstr>Research 103 sponsored by</vt:lpstr>
      <vt:lpstr>Disclosures</vt:lpstr>
      <vt:lpstr>Research Contracts and Agreements April 8, 2021 </vt:lpstr>
      <vt:lpstr>What is a contract?</vt:lpstr>
      <vt:lpstr>Contract Considerations</vt:lpstr>
      <vt:lpstr>Contracts without funds</vt:lpstr>
      <vt:lpstr>Master Agreements</vt:lpstr>
      <vt:lpstr>Research Collaboration Agreements</vt:lpstr>
      <vt:lpstr>Material Transfer Agreement</vt:lpstr>
      <vt:lpstr>Data Use Agreements </vt:lpstr>
      <vt:lpstr>Equipment Loan Agreement</vt:lpstr>
      <vt:lpstr>Confidentiality Agreements</vt:lpstr>
      <vt:lpstr>Negotiation Issues for Agreements without funding</vt:lpstr>
      <vt:lpstr>Contracts with Funds</vt:lpstr>
      <vt:lpstr>Clinical Trials and Clinical Research Agreements</vt:lpstr>
      <vt:lpstr>Clinical Trial NIH Definition</vt:lpstr>
      <vt:lpstr>It is a clinical trial when…</vt:lpstr>
      <vt:lpstr>Types of Clinical Trials (NIH)</vt:lpstr>
      <vt:lpstr>Ethical Conduct of Research</vt:lpstr>
      <vt:lpstr>Treaty of Helsinki</vt:lpstr>
      <vt:lpstr>Belmont Report</vt:lpstr>
      <vt:lpstr>Conflict of Interest/  Conflict of Commitment</vt:lpstr>
      <vt:lpstr>Clinical Trials.Gov</vt:lpstr>
      <vt:lpstr>Clinical Trial Phases</vt:lpstr>
      <vt:lpstr>Phase I (Human Pharmacology)</vt:lpstr>
      <vt:lpstr> </vt:lpstr>
      <vt:lpstr>Phase III (Therapeutic Confirmatory)</vt:lpstr>
      <vt:lpstr>Phase IV (Therapeutic Use) </vt:lpstr>
      <vt:lpstr>What is compassionate use?</vt:lpstr>
      <vt:lpstr>Compassionate use (continued)</vt:lpstr>
      <vt:lpstr>     Roles and Responsibilities and Routing</vt:lpstr>
      <vt:lpstr>It takes a village…roles and responsibilities in establishing a clinical trial</vt:lpstr>
      <vt:lpstr>Institutional Contract Approval Process</vt:lpstr>
      <vt:lpstr>Required Sign-offs</vt:lpstr>
      <vt:lpstr>Clinical study-specific documentation </vt:lpstr>
      <vt:lpstr>Clinical Trial Negotiation</vt:lpstr>
      <vt:lpstr>Who are we negotiating with?</vt:lpstr>
      <vt:lpstr>Sponsor, CRO and Site Responsibilities (Whereas…)</vt:lpstr>
      <vt:lpstr>Description of the Project (Recitals)</vt:lpstr>
      <vt:lpstr>Contractual Negotiation Issues</vt:lpstr>
      <vt:lpstr>What is a budget?</vt:lpstr>
      <vt:lpstr>Publication</vt:lpstr>
      <vt:lpstr>Record Retention</vt:lpstr>
      <vt:lpstr>Intellectual Property</vt:lpstr>
      <vt:lpstr>Subject Materials</vt:lpstr>
      <vt:lpstr>HIPAA </vt:lpstr>
      <vt:lpstr>  Jurisdiction</vt:lpstr>
      <vt:lpstr>Dispute Resolution and Arbitration</vt:lpstr>
      <vt:lpstr>Arbitration</vt:lpstr>
      <vt:lpstr>Indemnification/Liability</vt:lpstr>
      <vt:lpstr>Insurance </vt:lpstr>
      <vt:lpstr>Subject injury</vt:lpstr>
      <vt:lpstr>Payer(s) (as opposed to prayers) for Subject Injury</vt:lpstr>
      <vt:lpstr>Prayers continue…</vt:lpstr>
      <vt:lpstr>Termination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HS/CS</dc:creator>
  <cp:lastModifiedBy>White, Sarah J</cp:lastModifiedBy>
  <cp:revision>179</cp:revision>
  <cp:lastPrinted>2019-08-26T21:19:03Z</cp:lastPrinted>
  <dcterms:created xsi:type="dcterms:W3CDTF">2005-08-16T07:50:46Z</dcterms:created>
  <dcterms:modified xsi:type="dcterms:W3CDTF">2021-04-08T14:25:20Z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0x01010085D3AB3163FF9F44B0ED292B9F53A20B</vt:lpwstr>
  </property>
</Properties>
</file>