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5"/>
  </p:notesMasterIdLst>
  <p:sldIdLst>
    <p:sldId id="256" r:id="rId2"/>
    <p:sldId id="328" r:id="rId3"/>
    <p:sldId id="300" r:id="rId4"/>
    <p:sldId id="324" r:id="rId5"/>
    <p:sldId id="301" r:id="rId6"/>
    <p:sldId id="337" r:id="rId7"/>
    <p:sldId id="343" r:id="rId8"/>
    <p:sldId id="283" r:id="rId9"/>
    <p:sldId id="329" r:id="rId10"/>
    <p:sldId id="338" r:id="rId11"/>
    <p:sldId id="297" r:id="rId12"/>
    <p:sldId id="295" r:id="rId13"/>
    <p:sldId id="298" r:id="rId14"/>
    <p:sldId id="303" r:id="rId15"/>
    <p:sldId id="335" r:id="rId16"/>
    <p:sldId id="334" r:id="rId17"/>
    <p:sldId id="340" r:id="rId18"/>
    <p:sldId id="331" r:id="rId19"/>
    <p:sldId id="307" r:id="rId20"/>
    <p:sldId id="321" r:id="rId21"/>
    <p:sldId id="275" r:id="rId22"/>
    <p:sldId id="333" r:id="rId23"/>
    <p:sldId id="342" r:id="rId24"/>
    <p:sldId id="305" r:id="rId25"/>
    <p:sldId id="302" r:id="rId26"/>
    <p:sldId id="323" r:id="rId27"/>
    <p:sldId id="341" r:id="rId28"/>
    <p:sldId id="326" r:id="rId29"/>
    <p:sldId id="344" r:id="rId30"/>
    <p:sldId id="311" r:id="rId31"/>
    <p:sldId id="312" r:id="rId32"/>
    <p:sldId id="327" r:id="rId33"/>
    <p:sldId id="339" r:id="rId34"/>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142" autoAdjust="0"/>
    <p:restoredTop sz="94660"/>
  </p:normalViewPr>
  <p:slideViewPr>
    <p:cSldViewPr snapToGrid="0">
      <p:cViewPr varScale="1">
        <p:scale>
          <a:sx n="108" d="100"/>
          <a:sy n="108" d="100"/>
        </p:scale>
        <p:origin x="132"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3E940DB3-DF1F-41A4-974F-78077D8EBC6C}" type="datetimeFigureOut">
              <a:rPr lang="en-US" smtClean="0"/>
              <a:t>12/13/2018</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F65EFBD1-4786-4ED7-9A72-AA6B93A4D845}" type="slidenum">
              <a:rPr lang="en-US" smtClean="0"/>
              <a:t>‹#›</a:t>
            </a:fld>
            <a:endParaRPr lang="en-US" dirty="0"/>
          </a:p>
        </p:txBody>
      </p:sp>
    </p:spTree>
    <p:extLst>
      <p:ext uri="{BB962C8B-B14F-4D97-AF65-F5344CB8AC3E}">
        <p14:creationId xmlns:p14="http://schemas.microsoft.com/office/powerpoint/2010/main" val="885384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12/13/2018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12/13/2018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12/13/2018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12/13/2018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12/13/2018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12/13/2018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a:t>12/13/2018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12/13/2018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12/13/2018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12/13/2018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a:t>12/13/2018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a:pPr/>
              <a:t>12/13/2018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a:pPr/>
              <a:t>12/13/2018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a:pPr/>
              <a:t>12/13/2018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a:t>12/13/2018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12/13/2018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a:pPr/>
              <a:t>12/13/2018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5999" y="897775"/>
            <a:ext cx="10347417" cy="993169"/>
          </a:xfrm>
        </p:spPr>
        <p:txBody>
          <a:bodyPr/>
          <a:lstStyle/>
          <a:p>
            <a:pPr algn="l"/>
            <a:r>
              <a:rPr lang="en-US" b="1" dirty="0">
                <a:solidFill>
                  <a:srgbClr val="7030A0"/>
                </a:solidFill>
                <a:latin typeface="Times New Roman" panose="02020603050405020304" pitchFamily="18" charset="0"/>
                <a:cs typeface="Times New Roman" panose="02020603050405020304" pitchFamily="18" charset="0"/>
              </a:rPr>
              <a:t>Informed Consent </a:t>
            </a:r>
            <a:r>
              <a:rPr lang="en-US" b="1" dirty="0" smtClean="0">
                <a:solidFill>
                  <a:srgbClr val="7030A0"/>
                </a:solidFill>
                <a:latin typeface="Times New Roman" panose="02020603050405020304" pitchFamily="18" charset="0"/>
                <a:cs typeface="Times New Roman" panose="02020603050405020304" pitchFamily="18" charset="0"/>
              </a:rPr>
              <a:t>Process (ICP):</a:t>
            </a:r>
            <a:endParaRPr lang="en-US" b="1" dirty="0">
              <a:solidFill>
                <a:srgbClr val="7030A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448409" y="3000896"/>
            <a:ext cx="9311053" cy="1342504"/>
          </a:xfrm>
        </p:spPr>
        <p:txBody>
          <a:bodyPr>
            <a:noAutofit/>
          </a:bodyPr>
          <a:lstStyle/>
          <a:p>
            <a:r>
              <a:rPr lang="en-US" sz="3600" b="1" dirty="0">
                <a:solidFill>
                  <a:schemeClr val="tx1"/>
                </a:solidFill>
                <a:latin typeface="Times New Roman" panose="02020603050405020304" pitchFamily="18" charset="0"/>
                <a:cs typeface="Times New Roman" panose="02020603050405020304" pitchFamily="18" charset="0"/>
              </a:rPr>
              <a:t>Who, What, When, Where, Why, and How?: Doing it Right!</a:t>
            </a:r>
          </a:p>
          <a:p>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201662" y="5090746"/>
            <a:ext cx="8495930" cy="1323439"/>
          </a:xfrm>
          <a:prstGeom prst="rect">
            <a:avLst/>
          </a:prstGeom>
          <a:noFill/>
        </p:spPr>
        <p:txBody>
          <a:bodyPr wrap="square" rtlCol="0">
            <a:spAutoFit/>
          </a:bodyPr>
          <a:lstStyle/>
          <a:p>
            <a:endParaRPr lang="en-US" sz="2000" b="1" dirty="0">
              <a:latin typeface="Times New Roman" panose="02020603050405020304" pitchFamily="18" charset="0"/>
              <a:cs typeface="Times New Roman" panose="02020603050405020304" pitchFamily="18" charset="0"/>
            </a:endParaRPr>
          </a:p>
          <a:p>
            <a:r>
              <a:rPr lang="en-US" sz="2000" b="1" dirty="0" smtClean="0">
                <a:latin typeface="Times New Roman" panose="02020603050405020304" pitchFamily="18" charset="0"/>
                <a:cs typeface="Times New Roman" panose="02020603050405020304" pitchFamily="18" charset="0"/>
              </a:rPr>
              <a:t>Presented </a:t>
            </a:r>
            <a:r>
              <a:rPr lang="en-US" sz="2000" b="1" dirty="0">
                <a:latin typeface="Times New Roman" panose="02020603050405020304" pitchFamily="18" charset="0"/>
                <a:cs typeface="Times New Roman" panose="02020603050405020304" pitchFamily="18" charset="0"/>
              </a:rPr>
              <a:t>by: Derita Bran, BSN, RN, CCRC</a:t>
            </a:r>
          </a:p>
          <a:p>
            <a:r>
              <a:rPr lang="en-US" sz="2000" b="1" dirty="0">
                <a:latin typeface="Times New Roman" panose="02020603050405020304" pitchFamily="18" charset="0"/>
                <a:cs typeface="Times New Roman" panose="02020603050405020304" pitchFamily="18" charset="0"/>
              </a:rPr>
              <a:t>Program </a:t>
            </a:r>
            <a:r>
              <a:rPr lang="en-US" sz="2000" b="1" dirty="0" smtClean="0">
                <a:latin typeface="Times New Roman" panose="02020603050405020304" pitchFamily="18" charset="0"/>
                <a:cs typeface="Times New Roman" panose="02020603050405020304" pitchFamily="18" charset="0"/>
              </a:rPr>
              <a:t>Director</a:t>
            </a:r>
          </a:p>
          <a:p>
            <a:r>
              <a:rPr lang="en-US" sz="2000" b="1" dirty="0" smtClean="0">
                <a:latin typeface="Times New Roman" panose="02020603050405020304" pitchFamily="18" charset="0"/>
                <a:cs typeface="Times New Roman" panose="02020603050405020304" pitchFamily="18" charset="0"/>
              </a:rPr>
              <a:t>Tennessee-Clinical and Translational Science Institute (TN-CTSI)</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4127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D8B7E-3EF8-9A4D-85C7-E9B45C6FD282}"/>
              </a:ext>
            </a:extLst>
          </p:cNvPr>
          <p:cNvSpPr>
            <a:spLocks noGrp="1"/>
          </p:cNvSpPr>
          <p:nvPr>
            <p:ph type="title"/>
          </p:nvPr>
        </p:nvSpPr>
        <p:spPr/>
        <p:txBody>
          <a:bodyPr>
            <a:normAutofit/>
          </a:bodyPr>
          <a:lstStyle/>
          <a:p>
            <a:r>
              <a:rPr lang="en-US" sz="5400" b="1" dirty="0">
                <a:solidFill>
                  <a:srgbClr val="7030A0"/>
                </a:solidFill>
                <a:latin typeface="Times New Roman" panose="02020603050405020304" pitchFamily="18" charset="0"/>
                <a:cs typeface="Times New Roman" panose="02020603050405020304" pitchFamily="18" charset="0"/>
              </a:rPr>
              <a:t>Why: Respect for Persons</a:t>
            </a:r>
          </a:p>
        </p:txBody>
      </p:sp>
      <p:pic>
        <p:nvPicPr>
          <p:cNvPr id="1026" name="Picture 2" descr="Image result for belmont repor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34486" y="232733"/>
            <a:ext cx="1510506" cy="1514263"/>
          </a:xfrm>
          <a:prstGeom prst="rect">
            <a:avLst/>
          </a:prstGeom>
          <a:noFill/>
          <a:ln w="76200">
            <a:solidFill>
              <a:srgbClr val="7030A0"/>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5308" y="2006353"/>
            <a:ext cx="10981677" cy="4493538"/>
          </a:xfrm>
          <a:prstGeom prst="rect">
            <a:avLst/>
          </a:prstGeom>
          <a:noFill/>
        </p:spPr>
        <p:txBody>
          <a:bodyPr wrap="square" rtlCol="0">
            <a:spAutoFit/>
          </a:bodyPr>
          <a:lstStyle/>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It is a statement of basic ethical principles and guidelines that should assist in resolving the ethical problems that surround the conduct of research with human </a:t>
            </a:r>
            <a:r>
              <a:rPr lang="en-US" sz="2200" dirty="0" smtClean="0">
                <a:latin typeface="Times New Roman" panose="02020603050405020304" pitchFamily="18" charset="0"/>
                <a:cs typeface="Times New Roman" panose="02020603050405020304" pitchFamily="18" charset="0"/>
              </a:rPr>
              <a:t>subjects </a:t>
            </a:r>
          </a:p>
          <a:p>
            <a:pPr marL="285750" indent="-285750">
              <a:buFont typeface="Arial" panose="020B0604020202020204" pitchFamily="34" charset="0"/>
              <a:buChar char="•"/>
            </a:pPr>
            <a:endParaRPr lang="en-US" sz="2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200" dirty="0" smtClean="0">
                <a:latin typeface="Times New Roman" panose="02020603050405020304" pitchFamily="18" charset="0"/>
                <a:cs typeface="Times New Roman" panose="02020603050405020304" pitchFamily="18" charset="0"/>
              </a:rPr>
              <a:t>Respect </a:t>
            </a:r>
            <a:r>
              <a:rPr lang="en-US" sz="2200" dirty="0">
                <a:latin typeface="Times New Roman" panose="02020603050405020304" pitchFamily="18" charset="0"/>
                <a:cs typeface="Times New Roman" panose="02020603050405020304" pitchFamily="18" charset="0"/>
              </a:rPr>
              <a:t>for persons demands that subjects enter into the research voluntarily and with adequate </a:t>
            </a:r>
            <a:r>
              <a:rPr lang="en-US" sz="2200" dirty="0" smtClean="0">
                <a:latin typeface="Times New Roman" panose="02020603050405020304" pitchFamily="18" charset="0"/>
                <a:cs typeface="Times New Roman" panose="02020603050405020304" pitchFamily="18" charset="0"/>
              </a:rPr>
              <a:t>information</a:t>
            </a:r>
            <a:endParaRPr lang="en-US" sz="2200" dirty="0">
              <a:latin typeface="Times New Roman" panose="02020603050405020304" pitchFamily="18" charset="0"/>
              <a:cs typeface="Times New Roman" panose="02020603050405020304" pitchFamily="18" charset="0"/>
            </a:endParaRPr>
          </a:p>
          <a:p>
            <a:endParaRPr lang="en-US" sz="22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principle of respect for persons thus divides into two separate moral requirements: the requirement to acknowledge autonomy and the requirement to protect those with diminished </a:t>
            </a:r>
            <a:r>
              <a:rPr lang="en-US" sz="2200" dirty="0" smtClean="0">
                <a:latin typeface="Times New Roman" panose="02020603050405020304" pitchFamily="18" charset="0"/>
                <a:cs typeface="Times New Roman" panose="02020603050405020304" pitchFamily="18" charset="0"/>
              </a:rPr>
              <a:t>autonomy</a:t>
            </a:r>
          </a:p>
          <a:p>
            <a:pPr marL="285750" indent="-285750">
              <a:buFont typeface="Arial" panose="020B0604020202020204" pitchFamily="34" charset="0"/>
              <a:buChar char="•"/>
            </a:pPr>
            <a:endParaRPr lang="en-US" sz="22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Respect for persons requires that subjects, to the degree that they are capable, be given the opportunity to choose what shall or shall not happen to them. This opportunity is provided when adequate standards for informed consent are satisfied.</a:t>
            </a:r>
          </a:p>
        </p:txBody>
      </p:sp>
    </p:spTree>
    <p:extLst>
      <p:ext uri="{BB962C8B-B14F-4D97-AF65-F5344CB8AC3E}">
        <p14:creationId xmlns:p14="http://schemas.microsoft.com/office/powerpoint/2010/main" val="1232078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5400" b="1" dirty="0">
                <a:solidFill>
                  <a:srgbClr val="7030A0"/>
                </a:solidFill>
                <a:latin typeface="Times New Roman" panose="02020603050405020304" pitchFamily="18" charset="0"/>
                <a:cs typeface="Times New Roman" panose="02020603050405020304" pitchFamily="18" charset="0"/>
              </a:rPr>
              <a:t>Why: Justice</a:t>
            </a:r>
            <a:br>
              <a:rPr lang="en-US" sz="5400" b="1" dirty="0">
                <a:solidFill>
                  <a:srgbClr val="7030A0"/>
                </a:solidFill>
                <a:latin typeface="Times New Roman" panose="02020603050405020304" pitchFamily="18" charset="0"/>
                <a:cs typeface="Times New Roman" panose="02020603050405020304" pitchFamily="18" charset="0"/>
              </a:rPr>
            </a:br>
            <a:endParaRPr lang="en-US" sz="5400" b="1" dirty="0">
              <a:solidFill>
                <a:srgbClr val="7030A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400" dirty="0"/>
              <a:t>All subjects </a:t>
            </a:r>
            <a:r>
              <a:rPr lang="en-US" sz="2400" dirty="0" smtClean="0"/>
              <a:t>should be </a:t>
            </a:r>
            <a:r>
              <a:rPr lang="en-US" sz="2400" dirty="0"/>
              <a:t>treated fairly</a:t>
            </a:r>
          </a:p>
          <a:p>
            <a:pPr marL="0" indent="0">
              <a:buNone/>
            </a:pPr>
            <a:endParaRPr lang="en-US" sz="2400" dirty="0"/>
          </a:p>
          <a:p>
            <a:r>
              <a:rPr lang="en-US" sz="2400" dirty="0"/>
              <a:t>Study should have a general benefit to a subject/group, society, or to the advancement of medical </a:t>
            </a:r>
            <a:r>
              <a:rPr lang="en-US" sz="2400" dirty="0" smtClean="0"/>
              <a:t>knowledge</a:t>
            </a:r>
          </a:p>
          <a:p>
            <a:pPr marL="0" indent="0">
              <a:buNone/>
            </a:pPr>
            <a:endParaRPr lang="en-US" sz="2400" dirty="0" smtClean="0"/>
          </a:p>
          <a:p>
            <a:r>
              <a:rPr lang="en-US" sz="2400" dirty="0"/>
              <a:t>An injustice occurs when some benefit to which a person is entitled is denied without good reason or when some burden is imposed unduly</a:t>
            </a:r>
          </a:p>
        </p:txBody>
      </p:sp>
      <p:pic>
        <p:nvPicPr>
          <p:cNvPr id="4" name="Picture 3" descr="Pour une justice républicaine - Boulevard Voltair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4002" y="3722366"/>
            <a:ext cx="2497372" cy="1433221"/>
          </a:xfrm>
          <a:prstGeom prst="rect">
            <a:avLst/>
          </a:prstGeom>
          <a:solidFill>
            <a:srgbClr val="7030A0"/>
          </a:solidFill>
          <a:ln w="76200">
            <a:solidFill>
              <a:srgbClr val="7030A0"/>
            </a:solid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Tree>
    <p:extLst>
      <p:ext uri="{BB962C8B-B14F-4D97-AF65-F5344CB8AC3E}">
        <p14:creationId xmlns:p14="http://schemas.microsoft.com/office/powerpoint/2010/main" val="1926338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29785"/>
            <a:ext cx="8596668" cy="1135031"/>
          </a:xfrm>
        </p:spPr>
        <p:txBody>
          <a:bodyPr>
            <a:noAutofit/>
          </a:bodyPr>
          <a:lstStyle/>
          <a:p>
            <a:pPr algn="ctr"/>
            <a:r>
              <a:rPr lang="en-US" sz="5400" b="1" dirty="0">
                <a:solidFill>
                  <a:srgbClr val="7030A0"/>
                </a:solidFill>
                <a:latin typeface="Times New Roman" panose="02020603050405020304" pitchFamily="18" charset="0"/>
                <a:cs typeface="Times New Roman" panose="02020603050405020304" pitchFamily="18" charset="0"/>
              </a:rPr>
              <a:t>Why: </a:t>
            </a:r>
            <a:r>
              <a:rPr lang="en-US" sz="5400" b="1" dirty="0" smtClean="0">
                <a:solidFill>
                  <a:srgbClr val="7030A0"/>
                </a:solidFill>
                <a:latin typeface="Times New Roman" panose="02020603050405020304" pitchFamily="18" charset="0"/>
                <a:cs typeface="Times New Roman" panose="02020603050405020304" pitchFamily="18" charset="0"/>
              </a:rPr>
              <a:t>Beneficence</a:t>
            </a:r>
            <a:r>
              <a:rPr lang="en-US" sz="5400" b="1" dirty="0">
                <a:solidFill>
                  <a:srgbClr val="7030A0"/>
                </a:solidFill>
                <a:latin typeface="Times New Roman" panose="02020603050405020304" pitchFamily="18" charset="0"/>
                <a:cs typeface="Times New Roman" panose="02020603050405020304" pitchFamily="18" charset="0"/>
              </a:rPr>
              <a:t/>
            </a:r>
            <a:br>
              <a:rPr lang="en-US" sz="5400" b="1" dirty="0">
                <a:solidFill>
                  <a:srgbClr val="7030A0"/>
                </a:solidFill>
                <a:latin typeface="Times New Roman" panose="02020603050405020304" pitchFamily="18" charset="0"/>
                <a:cs typeface="Times New Roman" panose="02020603050405020304" pitchFamily="18" charset="0"/>
              </a:rPr>
            </a:br>
            <a:endParaRPr lang="en-US" sz="5400" b="1" dirty="0">
              <a:solidFill>
                <a:srgbClr val="7030A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77334" y="1580225"/>
            <a:ext cx="8596668" cy="4998127"/>
          </a:xfrm>
        </p:spPr>
        <p:txBody>
          <a:bodyPr>
            <a:normAutofit/>
          </a:bodyPr>
          <a:lstStyle/>
          <a:p>
            <a:pPr marL="0" indent="0">
              <a:buNone/>
            </a:pPr>
            <a:endParaRPr lang="en-US" altLang="en-US" sz="2400" dirty="0" smtClean="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Persons are treated in an ethical manner not only by respecting their decisions and protecting them from harm, but also by making efforts to secure their </a:t>
            </a:r>
            <a:r>
              <a:rPr lang="en-US" sz="2400" dirty="0" smtClean="0">
                <a:latin typeface="Times New Roman" panose="02020603050405020304" pitchFamily="18" charset="0"/>
                <a:cs typeface="Times New Roman" panose="02020603050405020304" pitchFamily="18" charset="0"/>
              </a:rPr>
              <a:t>well-being</a:t>
            </a:r>
          </a:p>
          <a:p>
            <a:r>
              <a:rPr lang="en-US" sz="2400" dirty="0">
                <a:latin typeface="Times New Roman" panose="02020603050405020304" pitchFamily="18" charset="0"/>
                <a:cs typeface="Times New Roman" panose="02020603050405020304" pitchFamily="18" charset="0"/>
              </a:rPr>
              <a:t>Two general rules have been formulated as complementary expressions of beneficent actions in this sense: </a:t>
            </a:r>
            <a:r>
              <a:rPr lang="en-US" sz="2400" b="1"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do not harm and </a:t>
            </a:r>
            <a:r>
              <a:rPr lang="en-US" sz="2400" b="1"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maximize possible benefits and minimize possible harms</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Investigators </a:t>
            </a:r>
            <a:r>
              <a:rPr lang="en-US" sz="2400" dirty="0">
                <a:latin typeface="Times New Roman" panose="02020603050405020304" pitchFamily="18" charset="0"/>
                <a:cs typeface="Times New Roman" panose="02020603050405020304" pitchFamily="18" charset="0"/>
              </a:rPr>
              <a:t>and members of their institutions are obliged to give forethought to the maximization of benefits and the reduction of risk that might occur from the research </a:t>
            </a:r>
            <a:r>
              <a:rPr lang="en-US" sz="2400" dirty="0" smtClean="0">
                <a:latin typeface="Times New Roman" panose="02020603050405020304" pitchFamily="18" charset="0"/>
                <a:cs typeface="Times New Roman" panose="02020603050405020304" pitchFamily="18" charset="0"/>
              </a:rPr>
              <a:t>investigation</a:t>
            </a:r>
            <a:r>
              <a:rPr lang="en-US" sz="2400" dirty="0">
                <a:latin typeface="Times New Roman" panose="02020603050405020304" pitchFamily="18" charset="0"/>
                <a:cs typeface="Times New Roman" panose="02020603050405020304" pitchFamily="18" charset="0"/>
              </a:rPr>
              <a:t> </a:t>
            </a:r>
            <a:endParaRPr lang="en-US" altLang="en-US" sz="2400" dirty="0">
              <a:latin typeface="Times New Roman" panose="02020603050405020304" pitchFamily="18" charset="0"/>
              <a:cs typeface="Times New Roman" panose="02020603050405020304" pitchFamily="18" charset="0"/>
            </a:endParaRPr>
          </a:p>
        </p:txBody>
      </p:sp>
      <p:pic>
        <p:nvPicPr>
          <p:cNvPr id="4" name="Picture 3" descr="Improve Your Well-Being With More Tranquility and Les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8944" y="1784513"/>
            <a:ext cx="2424473" cy="1632145"/>
          </a:xfrm>
          <a:prstGeom prst="rect">
            <a:avLst/>
          </a:prstGeom>
          <a:solidFill>
            <a:srgbClr val="7030A0"/>
          </a:solidFill>
          <a:ln w="76200">
            <a:solidFill>
              <a:srgbClr val="7030A0"/>
            </a:solidFill>
          </a:ln>
          <a:effectLst>
            <a:innerShdw blurRad="114300">
              <a:prstClr val="black"/>
            </a:innerShdw>
          </a:effectLst>
          <a:scene3d>
            <a:camera prst="orthographicFront"/>
            <a:lightRig rig="threePt" dir="t"/>
          </a:scene3d>
          <a:sp3d>
            <a:bevelT prst="angle"/>
          </a:sp3d>
        </p:spPr>
      </p:pic>
    </p:spTree>
    <p:extLst>
      <p:ext uri="{BB962C8B-B14F-4D97-AF65-F5344CB8AC3E}">
        <p14:creationId xmlns:p14="http://schemas.microsoft.com/office/powerpoint/2010/main" val="259217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a:solidFill>
                  <a:srgbClr val="7030A0"/>
                </a:solidFill>
                <a:latin typeface="Times New Roman" panose="02020603050405020304" pitchFamily="18" charset="0"/>
                <a:cs typeface="Times New Roman" panose="02020603050405020304" pitchFamily="18" charset="0"/>
              </a:rPr>
              <a:t>Why: Autonomy</a:t>
            </a:r>
          </a:p>
        </p:txBody>
      </p:sp>
      <p:sp>
        <p:nvSpPr>
          <p:cNvPr id="3" name="Content Placeholder 2"/>
          <p:cNvSpPr>
            <a:spLocks noGrp="1"/>
          </p:cNvSpPr>
          <p:nvPr>
            <p:ph idx="1"/>
          </p:nvPr>
        </p:nvSpPr>
        <p:spPr>
          <a:xfrm>
            <a:off x="677334" y="1597981"/>
            <a:ext cx="8596668" cy="5131293"/>
          </a:xfrm>
        </p:spPr>
        <p:txBody>
          <a:bodyPr>
            <a:normAutofit fontScale="77500" lnSpcReduction="20000"/>
          </a:bodyPr>
          <a:lstStyle/>
          <a:p>
            <a:r>
              <a:rPr lang="en-US" altLang="en-US" sz="2800" dirty="0">
                <a:latin typeface="Times New Roman" panose="02020603050405020304" pitchFamily="18" charset="0"/>
                <a:cs typeface="Times New Roman" panose="02020603050405020304" pitchFamily="18" charset="0"/>
              </a:rPr>
              <a:t>Respect for all people</a:t>
            </a:r>
          </a:p>
          <a:p>
            <a:endParaRPr lang="en-US" alt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To respect autonomy is to give weight to autonomous persons' considered opinions and choices while refraining from obstructing their actions unless they are clearly detrimental to </a:t>
            </a:r>
            <a:r>
              <a:rPr lang="en-US" sz="2800" dirty="0" smtClean="0">
                <a:latin typeface="Times New Roman" panose="02020603050405020304" pitchFamily="18" charset="0"/>
                <a:cs typeface="Times New Roman" panose="02020603050405020304" pitchFamily="18" charset="0"/>
              </a:rPr>
              <a:t>others</a:t>
            </a:r>
          </a:p>
          <a:p>
            <a:endParaRPr lang="en-US" sz="2800" dirty="0">
              <a:latin typeface="Times New Roman" panose="02020603050405020304" pitchFamily="18" charset="0"/>
              <a:cs typeface="Times New Roman" panose="02020603050405020304" pitchFamily="18" charset="0"/>
            </a:endParaRPr>
          </a:p>
          <a:p>
            <a:r>
              <a:rPr lang="en-US" altLang="en-US" sz="2800" dirty="0" smtClean="0">
                <a:latin typeface="Times New Roman" panose="02020603050405020304" pitchFamily="18" charset="0"/>
                <a:cs typeface="Times New Roman" panose="02020603050405020304" pitchFamily="18" charset="0"/>
              </a:rPr>
              <a:t>Full </a:t>
            </a:r>
            <a:r>
              <a:rPr lang="en-US" altLang="en-US" sz="2800" dirty="0">
                <a:latin typeface="Times New Roman" panose="02020603050405020304" pitchFamily="18" charset="0"/>
                <a:cs typeface="Times New Roman" panose="02020603050405020304" pitchFamily="18" charset="0"/>
              </a:rPr>
              <a:t>disclosure is given and the individual has the right to determine if they want to participate</a:t>
            </a:r>
          </a:p>
          <a:p>
            <a:pPr marL="0" indent="0">
              <a:buNone/>
            </a:pPr>
            <a:endParaRPr lang="en-US" altLang="en-US" sz="2800"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rPr>
              <a:t>Requires an individual be able to understand what they are being asked to do</a:t>
            </a:r>
          </a:p>
          <a:p>
            <a:pPr marL="0" indent="0">
              <a:buNone/>
            </a:pPr>
            <a:endParaRPr lang="en-US" altLang="en-US" sz="2800"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rPr>
              <a:t>Requires an individual to make a reasoned decision on whether to participate or not, right to make their own decision</a:t>
            </a:r>
          </a:p>
          <a:p>
            <a:endParaRPr lang="en-US" dirty="0"/>
          </a:p>
        </p:txBody>
      </p:sp>
      <p:pic>
        <p:nvPicPr>
          <p:cNvPr id="4" name="Picture 3" descr="EP20: Deontology 1 أخلاق الواجب | kalam Falsfa كلام فلسفة"/>
          <p:cNvPicPr>
            <a:picLocks noChangeAspect="1"/>
          </p:cNvPicPr>
          <p:nvPr/>
        </p:nvPicPr>
        <p:blipFill rotWithShape="1">
          <a:blip r:embed="rId2">
            <a:extLst>
              <a:ext uri="{28A0092B-C50C-407E-A947-70E740481C1C}">
                <a14:useLocalDpi xmlns:a14="http://schemas.microsoft.com/office/drawing/2010/main" val="0"/>
              </a:ext>
            </a:extLst>
          </a:blip>
          <a:srcRect l="6344" b="11174"/>
          <a:stretch/>
        </p:blipFill>
        <p:spPr>
          <a:xfrm>
            <a:off x="10040643" y="2831975"/>
            <a:ext cx="1488229" cy="1509205"/>
          </a:xfrm>
          <a:prstGeom prst="rect">
            <a:avLst/>
          </a:prstGeom>
          <a:solidFill>
            <a:srgbClr val="000000">
              <a:shade val="95000"/>
            </a:srgbClr>
          </a:solidFill>
          <a:ln w="444500" cap="sq">
            <a:solidFill>
              <a:srgbClr val="7030A0"/>
            </a:solidFill>
            <a:miter lim="800000"/>
          </a:ln>
          <a:effectLst>
            <a:outerShdw blurRad="254000" dist="190500" dir="2700000" sy="90000" algn="bl" rotWithShape="0">
              <a:srgbClr val="000000">
                <a:alpha val="40000"/>
              </a:srgbClr>
            </a:outerShdw>
          </a:effectLst>
          <a:scene3d>
            <a:camera prst="orthographicFront"/>
            <a:lightRig rig="threePt" dir="t"/>
          </a:scene3d>
          <a:sp3d>
            <a:bevelT prst="relaxedInset"/>
          </a:sp3d>
        </p:spPr>
      </p:pic>
    </p:spTree>
    <p:extLst>
      <p:ext uri="{BB962C8B-B14F-4D97-AF65-F5344CB8AC3E}">
        <p14:creationId xmlns:p14="http://schemas.microsoft.com/office/powerpoint/2010/main" val="2860589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5400" b="1" dirty="0">
                <a:solidFill>
                  <a:srgbClr val="7030A0"/>
                </a:solidFill>
                <a:latin typeface="Times New Roman" panose="02020603050405020304" pitchFamily="18" charset="0"/>
                <a:cs typeface="Times New Roman" panose="02020603050405020304" pitchFamily="18" charset="0"/>
              </a:rPr>
              <a:t>Who: Who can obtain the IC?</a:t>
            </a:r>
          </a:p>
        </p:txBody>
      </p:sp>
      <p:sp>
        <p:nvSpPr>
          <p:cNvPr id="3" name="Content Placeholder 2"/>
          <p:cNvSpPr>
            <a:spLocks noGrp="1"/>
          </p:cNvSpPr>
          <p:nvPr>
            <p:ph idx="1"/>
          </p:nvPr>
        </p:nvSpPr>
        <p:spPr>
          <a:xfrm>
            <a:off x="677334" y="1547446"/>
            <a:ext cx="8596668" cy="5208954"/>
          </a:xfrm>
        </p:spPr>
        <p:txBody>
          <a:bodyPr>
            <a:normAutofit fontScale="77500" lnSpcReduction="20000"/>
          </a:bodyPr>
          <a:lstStyle/>
          <a:p>
            <a:pPr marL="0" indent="0" algn="ctr">
              <a:buNone/>
            </a:pPr>
            <a:r>
              <a:rPr lang="en-US" sz="2800" b="1" i="1" u="sng" dirty="0">
                <a:latin typeface="Times New Roman" panose="02020603050405020304" pitchFamily="18" charset="0"/>
                <a:cs typeface="Times New Roman" panose="02020603050405020304" pitchFamily="18" charset="0"/>
              </a:rPr>
              <a:t>The person obtaining consent must be qualified by </a:t>
            </a:r>
          </a:p>
          <a:p>
            <a:pPr marL="0" indent="0" algn="ctr">
              <a:buNone/>
            </a:pPr>
            <a:r>
              <a:rPr lang="en-US" sz="2800" b="1" i="1" u="sng" dirty="0">
                <a:latin typeface="Times New Roman" panose="02020603050405020304" pitchFamily="18" charset="0"/>
                <a:cs typeface="Times New Roman" panose="02020603050405020304" pitchFamily="18" charset="0"/>
              </a:rPr>
              <a:t>education, training, and/or experience!</a:t>
            </a:r>
          </a:p>
          <a:p>
            <a:pPr marL="0" indent="0" algn="ctr">
              <a:buNone/>
            </a:pPr>
            <a:endParaRPr lang="en-US" sz="2600" dirty="0"/>
          </a:p>
          <a:p>
            <a:r>
              <a:rPr lang="en-US" sz="3100" dirty="0" smtClean="0">
                <a:solidFill>
                  <a:schemeClr val="tx1"/>
                </a:solidFill>
                <a:latin typeface="Times New Roman" panose="02020603050405020304" pitchFamily="18" charset="0"/>
                <a:cs typeface="Times New Roman" panose="02020603050405020304" pitchFamily="18" charset="0"/>
              </a:rPr>
              <a:t>Principal </a:t>
            </a:r>
            <a:r>
              <a:rPr lang="en-US" sz="3100" dirty="0">
                <a:solidFill>
                  <a:schemeClr val="tx1"/>
                </a:solidFill>
                <a:latin typeface="Times New Roman" panose="02020603050405020304" pitchFamily="18" charset="0"/>
                <a:cs typeface="Times New Roman" panose="02020603050405020304" pitchFamily="18" charset="0"/>
              </a:rPr>
              <a:t>Investigator</a:t>
            </a:r>
          </a:p>
          <a:p>
            <a:r>
              <a:rPr lang="en-US" sz="3100" dirty="0">
                <a:latin typeface="Times New Roman" panose="02020603050405020304" pitchFamily="18" charset="0"/>
                <a:cs typeface="Times New Roman" panose="02020603050405020304" pitchFamily="18" charset="0"/>
              </a:rPr>
              <a:t>Person obtaining IC should be/have</a:t>
            </a:r>
            <a:r>
              <a:rPr lang="en-US" sz="2800" dirty="0">
                <a:latin typeface="Times New Roman" panose="02020603050405020304" pitchFamily="18" charset="0"/>
                <a:cs typeface="Times New Roman" panose="02020603050405020304" pitchFamily="18" charset="0"/>
              </a:rPr>
              <a:t>:</a:t>
            </a:r>
          </a:p>
          <a:p>
            <a:pPr lvl="1"/>
            <a:r>
              <a:rPr lang="en-US" sz="2800" dirty="0">
                <a:latin typeface="Times New Roman" panose="02020603050405020304" pitchFamily="18" charset="0"/>
                <a:cs typeface="Times New Roman" panose="02020603050405020304" pitchFamily="18" charset="0"/>
              </a:rPr>
              <a:t>listed as key study personnel on IRB application as being able to obtain IC</a:t>
            </a:r>
          </a:p>
          <a:p>
            <a:pPr lvl="1"/>
            <a:r>
              <a:rPr lang="en-US" sz="2800" dirty="0">
                <a:latin typeface="Times New Roman" panose="02020603050405020304" pitchFamily="18" charset="0"/>
                <a:cs typeface="Times New Roman" panose="02020603050405020304" pitchFamily="18" charset="0"/>
              </a:rPr>
              <a:t>delegated on the Delegation log (DOA/DOR) by PI for this task</a:t>
            </a:r>
          </a:p>
          <a:p>
            <a:pPr lvl="1"/>
            <a:r>
              <a:rPr lang="en-US" sz="2900" dirty="0">
                <a:latin typeface="Times New Roman" panose="02020603050405020304" pitchFamily="18" charset="0"/>
                <a:cs typeface="Times New Roman" panose="02020603050405020304" pitchFamily="18" charset="0"/>
              </a:rPr>
              <a:t>current CITI HSP/GCP training, </a:t>
            </a:r>
            <a:r>
              <a:rPr lang="en-US" sz="2900" dirty="0" smtClean="0">
                <a:latin typeface="Times New Roman" panose="02020603050405020304" pitchFamily="18" charset="0"/>
                <a:cs typeface="Times New Roman" panose="02020603050405020304" pitchFamily="18" charset="0"/>
              </a:rPr>
              <a:t>(as applicable)</a:t>
            </a:r>
            <a:endParaRPr lang="en-US" sz="2900" dirty="0">
              <a:latin typeface="Times New Roman" panose="02020603050405020304" pitchFamily="18" charset="0"/>
              <a:cs typeface="Times New Roman" panose="02020603050405020304" pitchFamily="18" charset="0"/>
            </a:endParaRPr>
          </a:p>
          <a:p>
            <a:pPr lvl="1"/>
            <a:r>
              <a:rPr lang="en-US" sz="2900" dirty="0">
                <a:latin typeface="Times New Roman" panose="02020603050405020304" pitchFamily="18" charset="0"/>
                <a:cs typeface="Times New Roman" panose="02020603050405020304" pitchFamily="18" charset="0"/>
              </a:rPr>
              <a:t>protocol training and documentation of the training</a:t>
            </a:r>
          </a:p>
          <a:p>
            <a:pPr lvl="1"/>
            <a:r>
              <a:rPr lang="en-US" sz="2900" dirty="0">
                <a:latin typeface="Times New Roman" panose="02020603050405020304" pitchFamily="18" charset="0"/>
                <a:cs typeface="Times New Roman" panose="02020603050405020304" pitchFamily="18" charset="0"/>
              </a:rPr>
              <a:t>adequate medical knowledge/understanding understanding of the protocol procedures and IP (as applicable)</a:t>
            </a:r>
          </a:p>
          <a:p>
            <a:pPr lvl="1"/>
            <a:r>
              <a:rPr lang="en-US" sz="2900" dirty="0">
                <a:latin typeface="Times New Roman" panose="02020603050405020304" pitchFamily="18" charset="0"/>
                <a:cs typeface="Times New Roman" panose="02020603050405020304" pitchFamily="18" charset="0"/>
              </a:rPr>
              <a:t>good communication skills</a:t>
            </a:r>
          </a:p>
          <a:p>
            <a:pPr lvl="1"/>
            <a:endParaRPr lang="en-US" sz="1300" dirty="0">
              <a:latin typeface="Times New Roman" panose="02020603050405020304" pitchFamily="18" charset="0"/>
              <a:cs typeface="Times New Roman" panose="02020603050405020304" pitchFamily="18" charset="0"/>
            </a:endParaRPr>
          </a:p>
          <a:p>
            <a:pPr marL="292608" lvl="1" indent="0">
              <a:buNone/>
            </a:pPr>
            <a:endParaRPr lang="en-US" sz="6800" dirty="0">
              <a:solidFill>
                <a:schemeClr val="tx1"/>
              </a:solidFill>
            </a:endParaRPr>
          </a:p>
          <a:p>
            <a:endParaRPr lang="en-US" dirty="0"/>
          </a:p>
        </p:txBody>
      </p:sp>
      <p:pic>
        <p:nvPicPr>
          <p:cNvPr id="4" name="Picture 3" descr="BUFS EGL204 - Advanced Composition: 20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6083" y="3123223"/>
            <a:ext cx="1779633" cy="1177400"/>
          </a:xfrm>
          <a:prstGeom prst="rect">
            <a:avLst/>
          </a:prstGeom>
          <a:ln w="190500" cap="sq">
            <a:solidFill>
              <a:srgbClr val="7030A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8127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1000"/>
                                        <p:tgtEl>
                                          <p:spTgt spid="3">
                                            <p:txEl>
                                              <p:pRg st="6" end="6"/>
                                            </p:txEl>
                                          </p:spTgt>
                                        </p:tgtEl>
                                      </p:cBhvr>
                                    </p:animEffect>
                                    <p:anim calcmode="lin" valueType="num">
                                      <p:cBhvr>
                                        <p:cTn id="3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1000"/>
                                        <p:tgtEl>
                                          <p:spTgt spid="3">
                                            <p:txEl>
                                              <p:pRg st="7" end="7"/>
                                            </p:txEl>
                                          </p:spTgt>
                                        </p:tgtEl>
                                      </p:cBhvr>
                                    </p:animEffect>
                                    <p:anim calcmode="lin" valueType="num">
                                      <p:cBhvr>
                                        <p:cTn id="4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fade">
                                      <p:cBhvr>
                                        <p:cTn id="48" dur="1000"/>
                                        <p:tgtEl>
                                          <p:spTgt spid="3">
                                            <p:txEl>
                                              <p:pRg st="8" end="8"/>
                                            </p:txEl>
                                          </p:spTgt>
                                        </p:tgtEl>
                                      </p:cBhvr>
                                    </p:animEffect>
                                    <p:anim calcmode="lin" valueType="num">
                                      <p:cBhvr>
                                        <p:cTn id="4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Effect transition="in" filter="fade">
                                      <p:cBhvr>
                                        <p:cTn id="53" dur="1000"/>
                                        <p:tgtEl>
                                          <p:spTgt spid="3">
                                            <p:txEl>
                                              <p:pRg st="9" end="9"/>
                                            </p:txEl>
                                          </p:spTgt>
                                        </p:tgtEl>
                                      </p:cBhvr>
                                    </p:animEffect>
                                    <p:anim calcmode="lin" valueType="num">
                                      <p:cBhvr>
                                        <p:cTn id="5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3">
                                            <p:txEl>
                                              <p:pRg st="10" end="10"/>
                                            </p:txEl>
                                          </p:spTgt>
                                        </p:tgtEl>
                                        <p:attrNameLst>
                                          <p:attrName>style.visibility</p:attrName>
                                        </p:attrNameLst>
                                      </p:cBhvr>
                                      <p:to>
                                        <p:strVal val="visible"/>
                                      </p:to>
                                    </p:set>
                                    <p:animEffect transition="in" filter="fade">
                                      <p:cBhvr>
                                        <p:cTn id="58" dur="1000"/>
                                        <p:tgtEl>
                                          <p:spTgt spid="3">
                                            <p:txEl>
                                              <p:pRg st="10" end="10"/>
                                            </p:txEl>
                                          </p:spTgt>
                                        </p:tgtEl>
                                      </p:cBhvr>
                                    </p:animEffect>
                                    <p:anim calcmode="lin" valueType="num">
                                      <p:cBhvr>
                                        <p:cTn id="59"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765738"/>
          </a:xfrm>
        </p:spPr>
        <p:txBody>
          <a:bodyPr>
            <a:noAutofit/>
          </a:bodyPr>
          <a:lstStyle/>
          <a:p>
            <a:pPr algn="ctr"/>
            <a:r>
              <a:rPr lang="en-US" sz="5400" b="1" dirty="0">
                <a:solidFill>
                  <a:srgbClr val="7030A0"/>
                </a:solidFill>
                <a:latin typeface="Times New Roman" panose="02020603050405020304" pitchFamily="18" charset="0"/>
                <a:cs typeface="Times New Roman" panose="02020603050405020304" pitchFamily="18" charset="0"/>
              </a:rPr>
              <a:t>When: When Should </a:t>
            </a:r>
            <a:br>
              <a:rPr lang="en-US" sz="5400" b="1" dirty="0">
                <a:solidFill>
                  <a:srgbClr val="7030A0"/>
                </a:solidFill>
                <a:latin typeface="Times New Roman" panose="02020603050405020304" pitchFamily="18" charset="0"/>
                <a:cs typeface="Times New Roman" panose="02020603050405020304" pitchFamily="18" charset="0"/>
              </a:rPr>
            </a:br>
            <a:r>
              <a:rPr lang="en-US" sz="5400" b="1" dirty="0">
                <a:solidFill>
                  <a:srgbClr val="7030A0"/>
                </a:solidFill>
                <a:latin typeface="Times New Roman" panose="02020603050405020304" pitchFamily="18" charset="0"/>
                <a:cs typeface="Times New Roman" panose="02020603050405020304" pitchFamily="18" charset="0"/>
              </a:rPr>
              <a:t>the ICP be Conducted?</a:t>
            </a:r>
          </a:p>
        </p:txBody>
      </p:sp>
      <p:sp>
        <p:nvSpPr>
          <p:cNvPr id="3" name="Content Placeholder 2"/>
          <p:cNvSpPr>
            <a:spLocks noGrp="1"/>
          </p:cNvSpPr>
          <p:nvPr>
            <p:ph idx="1"/>
          </p:nvPr>
        </p:nvSpPr>
        <p:spPr>
          <a:xfrm>
            <a:off x="677334" y="3121571"/>
            <a:ext cx="8596668" cy="3605799"/>
          </a:xfrm>
        </p:spPr>
        <p:txBody>
          <a:bodyPr/>
          <a:lstStyle/>
          <a:p>
            <a:r>
              <a:rPr lang="en-US" sz="2400" dirty="0">
                <a:solidFill>
                  <a:schemeClr val="tx1"/>
                </a:solidFill>
                <a:latin typeface="Times New Roman" panose="02020603050405020304" pitchFamily="18" charset="0"/>
                <a:cs typeface="Times New Roman" panose="02020603050405020304" pitchFamily="18" charset="0"/>
              </a:rPr>
              <a:t>Obtain consent before initiating ANY study-specific procedures, this includes wash-out </a:t>
            </a:r>
            <a:r>
              <a:rPr lang="en-US" sz="2400" dirty="0" smtClean="0">
                <a:solidFill>
                  <a:schemeClr val="tx1"/>
                </a:solidFill>
                <a:latin typeface="Times New Roman" panose="02020603050405020304" pitchFamily="18" charset="0"/>
                <a:cs typeface="Times New Roman" panose="02020603050405020304" pitchFamily="18" charset="0"/>
              </a:rPr>
              <a:t>periods (as applicable)</a:t>
            </a:r>
            <a:endParaRPr lang="en-US" sz="2400" dirty="0">
              <a:solidFill>
                <a:schemeClr val="tx1"/>
              </a:solidFill>
              <a:latin typeface="Times New Roman" panose="02020603050405020304" pitchFamily="18" charset="0"/>
              <a:cs typeface="Times New Roman" panose="02020603050405020304" pitchFamily="18" charset="0"/>
            </a:endParaRPr>
          </a:p>
          <a:p>
            <a:r>
              <a:rPr lang="en-US" sz="2400" dirty="0">
                <a:solidFill>
                  <a:schemeClr val="tx1"/>
                </a:solidFill>
                <a:latin typeface="Times New Roman" panose="02020603050405020304" pitchFamily="18" charset="0"/>
                <a:cs typeface="Times New Roman" panose="02020603050405020304" pitchFamily="18" charset="0"/>
              </a:rPr>
              <a:t>Every subject contact is an opportunity to reiterate information and ensure the subject continues to be fully informed and is voluntarily participating</a:t>
            </a:r>
          </a:p>
          <a:p>
            <a:r>
              <a:rPr lang="en-US" sz="2400" dirty="0">
                <a:solidFill>
                  <a:schemeClr val="tx1"/>
                </a:solidFill>
                <a:latin typeface="Times New Roman" panose="02020603050405020304" pitchFamily="18" charset="0"/>
                <a:cs typeface="Times New Roman" panose="02020603050405020304" pitchFamily="18" charset="0"/>
              </a:rPr>
              <a:t>If new information is learned that could affect the subject’s willingness to continue participation or changes to the protocol occur for the subject, the subject should be re-consented</a:t>
            </a:r>
          </a:p>
          <a:p>
            <a:endParaRPr lang="en-US" sz="2400" dirty="0">
              <a:solidFill>
                <a:schemeClr val="tx1"/>
              </a:solidFill>
              <a:latin typeface="Times New Roman" panose="02020603050405020304" pitchFamily="18" charset="0"/>
              <a:cs typeface="Times New Roman" panose="02020603050405020304" pitchFamily="18" charset="0"/>
            </a:endParaRPr>
          </a:p>
          <a:p>
            <a:endParaRPr lang="en-US" sz="2400" dirty="0">
              <a:solidFill>
                <a:schemeClr val="tx1"/>
              </a:solidFill>
              <a:latin typeface="Times New Roman" panose="02020603050405020304" pitchFamily="18" charset="0"/>
              <a:cs typeface="Times New Roman" panose="02020603050405020304" pitchFamily="18" charset="0"/>
            </a:endParaRPr>
          </a:p>
          <a:p>
            <a:endParaRPr lang="en-US" sz="2000" dirty="0">
              <a:solidFill>
                <a:schemeClr val="tx1"/>
              </a:solidFill>
              <a:latin typeface="Times New Roman" panose="02020603050405020304" pitchFamily="18" charset="0"/>
              <a:cs typeface="Times New Roman" panose="02020603050405020304" pitchFamily="18" charset="0"/>
            </a:endParaRPr>
          </a:p>
          <a:p>
            <a:endParaRPr lang="en-US" sz="2400" dirty="0">
              <a:solidFill>
                <a:schemeClr val="tx1"/>
              </a:solidFill>
              <a:latin typeface="Times New Roman" panose="02020603050405020304" pitchFamily="18" charset="0"/>
              <a:cs typeface="Times New Roman" panose="02020603050405020304" pitchFamily="18" charset="0"/>
            </a:endParaRPr>
          </a:p>
          <a:p>
            <a:endParaRPr lang="en-US" dirty="0"/>
          </a:p>
        </p:txBody>
      </p:sp>
      <p:pic>
        <p:nvPicPr>
          <p:cNvPr id="4" name="Picture 3" descr="The IPKat: When will the Unified Patent Court and Unitary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4002" y="515043"/>
            <a:ext cx="2323055" cy="1860295"/>
          </a:xfrm>
          <a:prstGeom prst="rect">
            <a:avLst/>
          </a:prstGeom>
          <a:solidFill>
            <a:srgbClr val="FFFFFF">
              <a:shade val="85000"/>
            </a:srgbClr>
          </a:solidFill>
          <a:ln w="190500" cap="rnd">
            <a:solidFill>
              <a:srgbClr val="7030A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502397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1877569"/>
          </a:xfrm>
        </p:spPr>
        <p:txBody>
          <a:bodyPr>
            <a:noAutofit/>
          </a:bodyPr>
          <a:lstStyle/>
          <a:p>
            <a:pPr algn="ctr"/>
            <a:r>
              <a:rPr lang="en-US" sz="5400" b="1" dirty="0">
                <a:solidFill>
                  <a:srgbClr val="7030A0"/>
                </a:solidFill>
                <a:latin typeface="Times New Roman" panose="02020603050405020304" pitchFamily="18" charset="0"/>
                <a:cs typeface="Times New Roman" panose="02020603050405020304" pitchFamily="18" charset="0"/>
              </a:rPr>
              <a:t>Where: Where should the </a:t>
            </a:r>
            <a:br>
              <a:rPr lang="en-US" sz="5400" b="1" dirty="0">
                <a:solidFill>
                  <a:srgbClr val="7030A0"/>
                </a:solidFill>
                <a:latin typeface="Times New Roman" panose="02020603050405020304" pitchFamily="18" charset="0"/>
                <a:cs typeface="Times New Roman" panose="02020603050405020304" pitchFamily="18" charset="0"/>
              </a:rPr>
            </a:br>
            <a:r>
              <a:rPr lang="en-US" sz="5400" b="1" dirty="0">
                <a:solidFill>
                  <a:srgbClr val="7030A0"/>
                </a:solidFill>
                <a:latin typeface="Times New Roman" panose="02020603050405020304" pitchFamily="18" charset="0"/>
                <a:cs typeface="Times New Roman" panose="02020603050405020304" pitchFamily="18" charset="0"/>
              </a:rPr>
              <a:t>ICP be Conducted?</a:t>
            </a:r>
          </a:p>
        </p:txBody>
      </p:sp>
      <p:sp>
        <p:nvSpPr>
          <p:cNvPr id="3" name="Content Placeholder 2"/>
          <p:cNvSpPr>
            <a:spLocks noGrp="1"/>
          </p:cNvSpPr>
          <p:nvPr>
            <p:ph idx="1"/>
          </p:nvPr>
        </p:nvSpPr>
        <p:spPr>
          <a:xfrm>
            <a:off x="677334" y="2867487"/>
            <a:ext cx="8596668" cy="3173875"/>
          </a:xfrm>
        </p:spPr>
        <p:txBody>
          <a:bodyPr>
            <a:normAutofit/>
          </a:bodyPr>
          <a:lstStyle/>
          <a:p>
            <a:pPr marL="0" indent="0">
              <a:lnSpc>
                <a:spcPct val="90000"/>
              </a:lnSpc>
              <a:buNone/>
            </a:pPr>
            <a:endParaRPr lang="en-US" altLang="en-US" sz="2400" dirty="0">
              <a:latin typeface="Times New Roman" panose="02020603050405020304" pitchFamily="18" charset="0"/>
              <a:cs typeface="Times New Roman" panose="02020603050405020304" pitchFamily="18" charset="0"/>
            </a:endParaRPr>
          </a:p>
          <a:p>
            <a:r>
              <a:rPr lang="en-US" sz="2400" dirty="0" smtClean="0">
                <a:solidFill>
                  <a:schemeClr val="tx1"/>
                </a:solidFill>
                <a:latin typeface="Times New Roman" panose="02020603050405020304" pitchFamily="18" charset="0"/>
                <a:cs typeface="Times New Roman" panose="02020603050405020304" pitchFamily="18" charset="0"/>
              </a:rPr>
              <a:t>Setting:</a:t>
            </a:r>
          </a:p>
          <a:p>
            <a:pPr lvl="1"/>
            <a:r>
              <a:rPr lang="en-US" sz="2200" dirty="0" smtClean="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quiet, </a:t>
            </a:r>
            <a:endParaRPr lang="en-US" sz="2400" dirty="0" smtClean="0">
              <a:solidFill>
                <a:schemeClr val="tx1"/>
              </a:solidFill>
              <a:latin typeface="Times New Roman" panose="02020603050405020304" pitchFamily="18" charset="0"/>
              <a:cs typeface="Times New Roman" panose="02020603050405020304" pitchFamily="18" charset="0"/>
            </a:endParaRPr>
          </a:p>
          <a:p>
            <a:pPr lvl="1"/>
            <a:r>
              <a:rPr lang="en-US" sz="2400" dirty="0" smtClean="0">
                <a:solidFill>
                  <a:schemeClr val="tx1"/>
                </a:solidFill>
                <a:latin typeface="Times New Roman" panose="02020603050405020304" pitchFamily="18" charset="0"/>
                <a:cs typeface="Times New Roman" panose="02020603050405020304" pitchFamily="18" charset="0"/>
              </a:rPr>
              <a:t>comfortable</a:t>
            </a:r>
            <a:r>
              <a:rPr lang="en-US" sz="2400" dirty="0">
                <a:solidFill>
                  <a:schemeClr val="tx1"/>
                </a:solidFill>
                <a:latin typeface="Times New Roman" panose="02020603050405020304" pitchFamily="18" charset="0"/>
                <a:cs typeface="Times New Roman" panose="02020603050405020304" pitchFamily="18" charset="0"/>
              </a:rPr>
              <a:t>, and </a:t>
            </a:r>
            <a:endParaRPr lang="en-US" sz="2400" dirty="0" smtClean="0">
              <a:solidFill>
                <a:schemeClr val="tx1"/>
              </a:solidFill>
              <a:latin typeface="Times New Roman" panose="02020603050405020304" pitchFamily="18" charset="0"/>
              <a:cs typeface="Times New Roman" panose="02020603050405020304" pitchFamily="18" charset="0"/>
            </a:endParaRPr>
          </a:p>
          <a:p>
            <a:pPr lvl="1"/>
            <a:r>
              <a:rPr lang="en-US" sz="2400" dirty="0" smtClean="0">
                <a:solidFill>
                  <a:schemeClr val="tx1"/>
                </a:solidFill>
                <a:latin typeface="Times New Roman" panose="02020603050405020304" pitchFamily="18" charset="0"/>
                <a:cs typeface="Times New Roman" panose="02020603050405020304" pitchFamily="18" charset="0"/>
              </a:rPr>
              <a:t>private</a:t>
            </a:r>
            <a:endParaRPr lang="en-US" sz="2400" dirty="0">
              <a:solidFill>
                <a:schemeClr val="tx1"/>
              </a:solidFill>
              <a:latin typeface="Times New Roman" panose="02020603050405020304" pitchFamily="18" charset="0"/>
              <a:cs typeface="Times New Roman" panose="02020603050405020304" pitchFamily="18" charset="0"/>
            </a:endParaRPr>
          </a:p>
        </p:txBody>
      </p:sp>
      <p:pic>
        <p:nvPicPr>
          <p:cNvPr id="6" name="Picture 5" descr="การเลือกทำเลที่ตั้งของธุรกิจให้ประสบความสำเร็จ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2135" y="3172731"/>
            <a:ext cx="2812003" cy="1871991"/>
          </a:xfrm>
          <a:prstGeom prst="round2DiagRect">
            <a:avLst>
              <a:gd name="adj1" fmla="val 16667"/>
              <a:gd name="adj2" fmla="val 0"/>
            </a:avLst>
          </a:prstGeom>
          <a:ln w="88900" cap="sq">
            <a:solidFill>
              <a:srgbClr val="7030A0"/>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8210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C2583-88C8-3E45-995E-C41A490A2B7D}"/>
              </a:ext>
            </a:extLst>
          </p:cNvPr>
          <p:cNvSpPr>
            <a:spLocks noGrp="1"/>
          </p:cNvSpPr>
          <p:nvPr>
            <p:ph type="title"/>
          </p:nvPr>
        </p:nvSpPr>
        <p:spPr>
          <a:xfrm>
            <a:off x="677334" y="609599"/>
            <a:ext cx="8596668" cy="1734105"/>
          </a:xfrm>
        </p:spPr>
        <p:txBody>
          <a:bodyPr>
            <a:noAutofit/>
          </a:bodyPr>
          <a:lstStyle/>
          <a:p>
            <a:pPr algn="ctr"/>
            <a:r>
              <a:rPr lang="en-US" sz="5400" b="1" dirty="0">
                <a:solidFill>
                  <a:srgbClr val="7030A0"/>
                </a:solidFill>
                <a:latin typeface="Times New Roman" panose="02020603050405020304" pitchFamily="18" charset="0"/>
                <a:cs typeface="Times New Roman" panose="02020603050405020304" pitchFamily="18" charset="0"/>
              </a:rPr>
              <a:t>How: How to </a:t>
            </a:r>
            <a:r>
              <a:rPr lang="en-US" sz="5400" b="1" dirty="0" smtClean="0">
                <a:solidFill>
                  <a:srgbClr val="7030A0"/>
                </a:solidFill>
                <a:latin typeface="Times New Roman" panose="02020603050405020304" pitchFamily="18" charset="0"/>
                <a:cs typeface="Times New Roman" panose="02020603050405020304" pitchFamily="18" charset="0"/>
              </a:rPr>
              <a:t>Conduct </a:t>
            </a:r>
            <a:r>
              <a:rPr lang="en-US" sz="5400" b="1" dirty="0">
                <a:solidFill>
                  <a:srgbClr val="7030A0"/>
                </a:solidFill>
                <a:latin typeface="Times New Roman" panose="02020603050405020304" pitchFamily="18" charset="0"/>
                <a:cs typeface="Times New Roman" panose="02020603050405020304" pitchFamily="18" charset="0"/>
              </a:rPr>
              <a:t/>
            </a:r>
            <a:br>
              <a:rPr lang="en-US" sz="5400" b="1" dirty="0">
                <a:solidFill>
                  <a:srgbClr val="7030A0"/>
                </a:solidFill>
                <a:latin typeface="Times New Roman" panose="02020603050405020304" pitchFamily="18" charset="0"/>
                <a:cs typeface="Times New Roman" panose="02020603050405020304" pitchFamily="18" charset="0"/>
              </a:rPr>
            </a:br>
            <a:r>
              <a:rPr lang="en-US" sz="5400" b="1" dirty="0">
                <a:solidFill>
                  <a:srgbClr val="7030A0"/>
                </a:solidFill>
                <a:latin typeface="Times New Roman" panose="02020603050405020304" pitchFamily="18" charset="0"/>
                <a:cs typeface="Times New Roman" panose="02020603050405020304" pitchFamily="18" charset="0"/>
              </a:rPr>
              <a:t>the </a:t>
            </a:r>
            <a:r>
              <a:rPr lang="en-US" sz="5400" b="1" dirty="0" smtClean="0">
                <a:solidFill>
                  <a:srgbClr val="7030A0"/>
                </a:solidFill>
                <a:latin typeface="Times New Roman" panose="02020603050405020304" pitchFamily="18" charset="0"/>
                <a:cs typeface="Times New Roman" panose="02020603050405020304" pitchFamily="18" charset="0"/>
              </a:rPr>
              <a:t>ICP</a:t>
            </a:r>
            <a:r>
              <a:rPr lang="en-US" sz="5400" b="1" dirty="0">
                <a:solidFill>
                  <a:srgbClr val="7030A0"/>
                </a:solidFill>
                <a:latin typeface="Times New Roman" panose="02020603050405020304" pitchFamily="18" charset="0"/>
                <a:cs typeface="Times New Roman" panose="02020603050405020304" pitchFamily="18" charset="0"/>
              </a:rPr>
              <a:t>?</a:t>
            </a:r>
            <a:endParaRPr lang="en-US" sz="5400" dirty="0"/>
          </a:p>
        </p:txBody>
      </p:sp>
      <p:sp>
        <p:nvSpPr>
          <p:cNvPr id="3" name="Content Placeholder 2">
            <a:extLst>
              <a:ext uri="{FF2B5EF4-FFF2-40B4-BE49-F238E27FC236}">
                <a16:creationId xmlns:a16="http://schemas.microsoft.com/office/drawing/2014/main" id="{F39956E8-CFEE-ED45-917C-44314B5CAC20}"/>
              </a:ext>
            </a:extLst>
          </p:cNvPr>
          <p:cNvSpPr>
            <a:spLocks noGrp="1"/>
          </p:cNvSpPr>
          <p:nvPr>
            <p:ph idx="1"/>
          </p:nvPr>
        </p:nvSpPr>
        <p:spPr>
          <a:xfrm>
            <a:off x="677334" y="2627790"/>
            <a:ext cx="8596668" cy="3413572"/>
          </a:xfrm>
        </p:spPr>
        <p:txBody>
          <a:bodyPr/>
          <a:lstStyle/>
          <a:p>
            <a:r>
              <a:rPr lang="en-US" dirty="0"/>
              <a:t> </a:t>
            </a:r>
            <a:r>
              <a:rPr lang="en-US" sz="2400" dirty="0" smtClean="0">
                <a:latin typeface="Times New Roman" panose="02020603050405020304" pitchFamily="18" charset="0"/>
                <a:cs typeface="Times New Roman" panose="02020603050405020304" pitchFamily="18" charset="0"/>
              </a:rPr>
              <a:t>The consent </a:t>
            </a:r>
            <a:r>
              <a:rPr lang="en-US" sz="2400" dirty="0">
                <a:latin typeface="Times New Roman" panose="02020603050405020304" pitchFamily="18" charset="0"/>
                <a:cs typeface="Times New Roman" panose="02020603050405020304" pitchFamily="18" charset="0"/>
              </a:rPr>
              <a:t>process can be analyzed as containing three </a:t>
            </a:r>
            <a:r>
              <a:rPr lang="en-US" sz="2400" dirty="0" smtClean="0">
                <a:latin typeface="Times New Roman" panose="02020603050405020304" pitchFamily="18" charset="0"/>
                <a:cs typeface="Times New Roman" panose="02020603050405020304" pitchFamily="18" charset="0"/>
              </a:rPr>
              <a:t>elements and broken up into three sections:</a:t>
            </a:r>
          </a:p>
          <a:p>
            <a:pPr lvl="1"/>
            <a:r>
              <a:rPr lang="en-US" sz="2400" dirty="0" smtClean="0">
                <a:latin typeface="Times New Roman" panose="02020603050405020304" pitchFamily="18" charset="0"/>
                <a:cs typeface="Times New Roman" panose="02020603050405020304" pitchFamily="18" charset="0"/>
              </a:rPr>
              <a:t>information</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marL="457200" lvl="1" indent="0">
              <a:buNone/>
            </a:pPr>
            <a:endParaRPr lang="en-US" sz="2400" dirty="0" smtClean="0">
              <a:latin typeface="Times New Roman" panose="02020603050405020304" pitchFamily="18" charset="0"/>
              <a:cs typeface="Times New Roman" panose="02020603050405020304" pitchFamily="18" charset="0"/>
            </a:endParaRPr>
          </a:p>
          <a:p>
            <a:pPr lvl="1"/>
            <a:r>
              <a:rPr lang="en-US" sz="2400" dirty="0">
                <a:latin typeface="Times New Roman" panose="02020603050405020304" pitchFamily="18" charset="0"/>
                <a:cs typeface="Times New Roman" panose="02020603050405020304" pitchFamily="18" charset="0"/>
              </a:rPr>
              <a:t>c</a:t>
            </a:r>
            <a:r>
              <a:rPr lang="en-US" sz="2400" dirty="0" smtClean="0">
                <a:latin typeface="Times New Roman" panose="02020603050405020304" pitchFamily="18" charset="0"/>
                <a:cs typeface="Times New Roman" panose="02020603050405020304" pitchFamily="18" charset="0"/>
              </a:rPr>
              <a:t>omprehension, </a:t>
            </a:r>
            <a:r>
              <a:rPr lang="en-US" sz="2400" dirty="0">
                <a:latin typeface="Times New Roman" panose="02020603050405020304" pitchFamily="18" charset="0"/>
                <a:cs typeface="Times New Roman" panose="02020603050405020304" pitchFamily="18" charset="0"/>
              </a:rPr>
              <a:t>and </a:t>
            </a:r>
            <a:endParaRPr lang="en-US" sz="2400" dirty="0" smtClean="0">
              <a:latin typeface="Times New Roman" panose="02020603050405020304" pitchFamily="18" charset="0"/>
              <a:cs typeface="Times New Roman" panose="02020603050405020304" pitchFamily="18" charset="0"/>
            </a:endParaRPr>
          </a:p>
          <a:p>
            <a:pPr marL="457200" lvl="1" indent="0">
              <a:buNone/>
            </a:pPr>
            <a:endParaRPr lang="en-US" sz="2400" dirty="0" smtClean="0">
              <a:latin typeface="Times New Roman" panose="02020603050405020304" pitchFamily="18" charset="0"/>
              <a:cs typeface="Times New Roman" panose="02020603050405020304" pitchFamily="18" charset="0"/>
            </a:endParaRPr>
          </a:p>
          <a:p>
            <a:pPr lvl="1"/>
            <a:r>
              <a:rPr lang="en-US" sz="2400" dirty="0" smtClean="0">
                <a:latin typeface="Times New Roman" panose="02020603050405020304" pitchFamily="18" charset="0"/>
                <a:cs typeface="Times New Roman" panose="02020603050405020304" pitchFamily="18" charset="0"/>
              </a:rPr>
              <a:t>voluntariness</a:t>
            </a:r>
            <a:endParaRPr lang="en-US" sz="2400" dirty="0">
              <a:latin typeface="Times New Roman" panose="02020603050405020304" pitchFamily="18" charset="0"/>
              <a:cs typeface="Times New Roman" panose="02020603050405020304" pitchFamily="18" charset="0"/>
            </a:endParaRPr>
          </a:p>
        </p:txBody>
      </p:sp>
      <p:pic>
        <p:nvPicPr>
          <p:cNvPr id="4" name="Picture 3" descr="Música y Educación: diciembre 20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2630" y="3594075"/>
            <a:ext cx="2352706" cy="2447287"/>
          </a:xfrm>
          <a:prstGeom prst="rect">
            <a:avLst/>
          </a:prstGeom>
          <a:ln w="76200">
            <a:solidFill>
              <a:srgbClr val="7030A0"/>
            </a:solidFill>
          </a:ln>
          <a:scene3d>
            <a:camera prst="orthographicFront"/>
            <a:lightRig rig="threePt" dir="t"/>
          </a:scene3d>
          <a:sp3d extrusionH="76200" prstMaterial="dkEdge">
            <a:bevelT w="133350" h="133350" prst="relaxedInset"/>
            <a:extrusionClr>
              <a:srgbClr val="7030A0"/>
            </a:extrusionClr>
          </a:sp3d>
        </p:spPr>
      </p:pic>
    </p:spTree>
    <p:extLst>
      <p:ext uri="{BB962C8B-B14F-4D97-AF65-F5344CB8AC3E}">
        <p14:creationId xmlns:p14="http://schemas.microsoft.com/office/powerpoint/2010/main" val="11914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1731265"/>
          </a:xfrm>
        </p:spPr>
        <p:txBody>
          <a:bodyPr>
            <a:noAutofit/>
          </a:bodyPr>
          <a:lstStyle/>
          <a:p>
            <a:pPr algn="ctr"/>
            <a:r>
              <a:rPr lang="en-US" sz="5400" b="1" dirty="0">
                <a:solidFill>
                  <a:srgbClr val="7030A0"/>
                </a:solidFill>
                <a:latin typeface="Times New Roman" panose="02020603050405020304" pitchFamily="18" charset="0"/>
                <a:cs typeface="Times New Roman" panose="02020603050405020304" pitchFamily="18" charset="0"/>
              </a:rPr>
              <a:t>How: How to Conduct </a:t>
            </a:r>
            <a:br>
              <a:rPr lang="en-US" sz="5400" b="1" dirty="0">
                <a:solidFill>
                  <a:srgbClr val="7030A0"/>
                </a:solidFill>
                <a:latin typeface="Times New Roman" panose="02020603050405020304" pitchFamily="18" charset="0"/>
                <a:cs typeface="Times New Roman" panose="02020603050405020304" pitchFamily="18" charset="0"/>
              </a:rPr>
            </a:br>
            <a:r>
              <a:rPr lang="en-US" sz="5400" b="1" dirty="0">
                <a:solidFill>
                  <a:srgbClr val="7030A0"/>
                </a:solidFill>
                <a:latin typeface="Times New Roman" panose="02020603050405020304" pitchFamily="18" charset="0"/>
                <a:cs typeface="Times New Roman" panose="02020603050405020304" pitchFamily="18" charset="0"/>
              </a:rPr>
              <a:t>the initial ICP?</a:t>
            </a:r>
          </a:p>
        </p:txBody>
      </p:sp>
      <p:sp>
        <p:nvSpPr>
          <p:cNvPr id="3" name="Content Placeholder 2"/>
          <p:cNvSpPr>
            <a:spLocks noGrp="1"/>
          </p:cNvSpPr>
          <p:nvPr>
            <p:ph idx="1"/>
          </p:nvPr>
        </p:nvSpPr>
        <p:spPr>
          <a:xfrm>
            <a:off x="677334" y="2204357"/>
            <a:ext cx="9123614" cy="4653643"/>
          </a:xfrm>
        </p:spPr>
        <p:txBody>
          <a:bodyPr>
            <a:noAutofit/>
          </a:bodyPr>
          <a:lstStyle/>
          <a:p>
            <a:r>
              <a:rPr lang="en-US" sz="2400" dirty="0">
                <a:solidFill>
                  <a:schemeClr val="tx1"/>
                </a:solidFill>
                <a:latin typeface="Times New Roman" panose="02020603050405020304" pitchFamily="18" charset="0"/>
                <a:cs typeface="Times New Roman" panose="02020603050405020304" pitchFamily="18" charset="0"/>
              </a:rPr>
              <a:t>Introduce </a:t>
            </a:r>
            <a:r>
              <a:rPr lang="en-US" sz="2400" dirty="0" smtClean="0">
                <a:solidFill>
                  <a:schemeClr val="tx1"/>
                </a:solidFill>
                <a:latin typeface="Times New Roman" panose="02020603050405020304" pitchFamily="18" charset="0"/>
                <a:cs typeface="Times New Roman" panose="02020603050405020304" pitchFamily="18" charset="0"/>
              </a:rPr>
              <a:t>yourself (</a:t>
            </a:r>
            <a:r>
              <a:rPr lang="en-US" sz="2400" dirty="0">
                <a:latin typeface="Times New Roman" panose="02020603050405020304" pitchFamily="18" charset="0"/>
                <a:cs typeface="Times New Roman" panose="02020603050405020304" pitchFamily="18" charset="0"/>
              </a:rPr>
              <a:t>e</a:t>
            </a:r>
            <a:r>
              <a:rPr lang="en-US" sz="2400" dirty="0" smtClean="0">
                <a:latin typeface="Times New Roman" panose="02020603050405020304" pitchFamily="18" charset="0"/>
                <a:cs typeface="Times New Roman" panose="02020603050405020304" pitchFamily="18" charset="0"/>
              </a:rPr>
              <a:t>stablish </a:t>
            </a:r>
            <a:r>
              <a:rPr lang="en-US" sz="2400" dirty="0">
                <a:latin typeface="Times New Roman" panose="02020603050405020304" pitchFamily="18" charset="0"/>
                <a:cs typeface="Times New Roman" panose="02020603050405020304" pitchFamily="18" charset="0"/>
              </a:rPr>
              <a:t>a relationship with the </a:t>
            </a:r>
            <a:r>
              <a:rPr lang="en-US" sz="2400" dirty="0" smtClean="0">
                <a:latin typeface="Times New Roman" panose="02020603050405020304" pitchFamily="18" charset="0"/>
                <a:cs typeface="Times New Roman" panose="02020603050405020304" pitchFamily="18" charset="0"/>
              </a:rPr>
              <a:t>subject)</a:t>
            </a:r>
            <a:endParaRPr lang="en-US" sz="2400" dirty="0">
              <a:solidFill>
                <a:schemeClr val="tx1"/>
              </a:solidFill>
              <a:latin typeface="Times New Roman" panose="02020603050405020304" pitchFamily="18" charset="0"/>
              <a:cs typeface="Times New Roman" panose="02020603050405020304" pitchFamily="18" charset="0"/>
            </a:endParaRPr>
          </a:p>
          <a:p>
            <a:r>
              <a:rPr lang="en-US" sz="2400" dirty="0">
                <a:solidFill>
                  <a:schemeClr val="tx1"/>
                </a:solidFill>
                <a:latin typeface="Times New Roman" panose="02020603050405020304" pitchFamily="18" charset="0"/>
                <a:cs typeface="Times New Roman" panose="02020603050405020304" pitchFamily="18" charset="0"/>
              </a:rPr>
              <a:t>Know the protocol</a:t>
            </a:r>
          </a:p>
          <a:p>
            <a:r>
              <a:rPr lang="en-US" sz="2400" dirty="0">
                <a:solidFill>
                  <a:schemeClr val="tx1"/>
                </a:solidFill>
                <a:latin typeface="Times New Roman" panose="02020603050405020304" pitchFamily="18" charset="0"/>
                <a:cs typeface="Times New Roman" panose="02020603050405020304" pitchFamily="18" charset="0"/>
              </a:rPr>
              <a:t>Consistent with IRB approved process</a:t>
            </a:r>
          </a:p>
          <a:p>
            <a:r>
              <a:rPr lang="en-US" sz="2400" dirty="0">
                <a:solidFill>
                  <a:schemeClr val="tx1"/>
                </a:solidFill>
                <a:latin typeface="Times New Roman" panose="02020603050405020304" pitchFamily="18" charset="0"/>
                <a:cs typeface="Times New Roman" panose="02020603050405020304" pitchFamily="18" charset="0"/>
              </a:rPr>
              <a:t>Explain the consent procedures and process to the subject</a:t>
            </a:r>
          </a:p>
          <a:p>
            <a:r>
              <a:rPr lang="en-US" sz="2400" dirty="0">
                <a:solidFill>
                  <a:schemeClr val="tx1"/>
                </a:solidFill>
                <a:latin typeface="Times New Roman" panose="02020603050405020304" pitchFamily="18" charset="0"/>
                <a:cs typeface="Times New Roman" panose="02020603050405020304" pitchFamily="18" charset="0"/>
              </a:rPr>
              <a:t>Discuss the ICF with potential subject</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Allow adequate time to read the ICF and consider participation and all options</a:t>
            </a:r>
          </a:p>
          <a:p>
            <a:r>
              <a:rPr lang="en-US" sz="2400" dirty="0">
                <a:latin typeface="Times New Roman" panose="02020603050405020304" pitchFamily="18" charset="0"/>
                <a:cs typeface="Times New Roman" panose="02020603050405020304" pitchFamily="18" charset="0"/>
              </a:rPr>
              <a:t>Allow appropriate amount of time for the subject to ask questions and have them answered in an satisfactory manner</a:t>
            </a:r>
          </a:p>
          <a:p>
            <a:r>
              <a:rPr lang="en-US" sz="2400" dirty="0">
                <a:latin typeface="Times New Roman" panose="02020603050405020304" pitchFamily="18" charset="0"/>
                <a:cs typeface="Times New Roman" panose="02020603050405020304" pitchFamily="18" charset="0"/>
              </a:rPr>
              <a:t>Ensure subject is fully informed</a:t>
            </a:r>
          </a:p>
          <a:p>
            <a:endParaRPr lang="en-US" sz="20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pic>
        <p:nvPicPr>
          <p:cNvPr id="4" name="Picture 3" descr="Deep Thoughts: The value of a handshak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2019" y="727969"/>
            <a:ext cx="1930893" cy="1726892"/>
          </a:xfrm>
          <a:prstGeom prst="snip2DiagRect">
            <a:avLst/>
          </a:prstGeom>
          <a:solidFill>
            <a:srgbClr val="FFFFFF">
              <a:shade val="85000"/>
            </a:srgbClr>
          </a:solidFill>
          <a:ln w="88900" cap="sq">
            <a:solidFill>
              <a:srgbClr val="7030A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6995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1796249"/>
          </a:xfrm>
        </p:spPr>
        <p:txBody>
          <a:bodyPr>
            <a:noAutofit/>
          </a:bodyPr>
          <a:lstStyle/>
          <a:p>
            <a:pPr algn="ctr"/>
            <a:r>
              <a:rPr lang="en-US" sz="5400" b="1" dirty="0">
                <a:solidFill>
                  <a:srgbClr val="7030A0"/>
                </a:solidFill>
                <a:latin typeface="Times New Roman" panose="02020603050405020304" pitchFamily="18" charset="0"/>
                <a:cs typeface="Times New Roman" panose="02020603050405020304" pitchFamily="18" charset="0"/>
              </a:rPr>
              <a:t>How: How to Conduct </a:t>
            </a:r>
            <a:br>
              <a:rPr lang="en-US" sz="5400" b="1" dirty="0">
                <a:solidFill>
                  <a:srgbClr val="7030A0"/>
                </a:solidFill>
                <a:latin typeface="Times New Roman" panose="02020603050405020304" pitchFamily="18" charset="0"/>
                <a:cs typeface="Times New Roman" panose="02020603050405020304" pitchFamily="18" charset="0"/>
              </a:rPr>
            </a:br>
            <a:r>
              <a:rPr lang="en-US" sz="5400" b="1" dirty="0">
                <a:solidFill>
                  <a:srgbClr val="7030A0"/>
                </a:solidFill>
                <a:latin typeface="Times New Roman" panose="02020603050405020304" pitchFamily="18" charset="0"/>
                <a:cs typeface="Times New Roman" panose="02020603050405020304" pitchFamily="18" charset="0"/>
              </a:rPr>
              <a:t>the </a:t>
            </a:r>
            <a:r>
              <a:rPr lang="en-US" sz="5400" b="1" dirty="0" smtClean="0">
                <a:solidFill>
                  <a:srgbClr val="7030A0"/>
                </a:solidFill>
                <a:latin typeface="Times New Roman" panose="02020603050405020304" pitchFamily="18" charset="0"/>
                <a:cs typeface="Times New Roman" panose="02020603050405020304" pitchFamily="18" charset="0"/>
              </a:rPr>
              <a:t>ICP</a:t>
            </a:r>
            <a:r>
              <a:rPr lang="en-US" sz="5400" b="1" dirty="0">
                <a:solidFill>
                  <a:srgbClr val="7030A0"/>
                </a:solidFill>
                <a:latin typeface="Times New Roman" panose="02020603050405020304" pitchFamily="18" charset="0"/>
                <a:cs typeface="Times New Roman" panose="02020603050405020304" pitchFamily="18" charset="0"/>
              </a:rPr>
              <a:t>?</a:t>
            </a:r>
            <a:endParaRPr lang="en-US" sz="5400" dirty="0"/>
          </a:p>
        </p:txBody>
      </p:sp>
      <p:sp>
        <p:nvSpPr>
          <p:cNvPr id="3" name="Content Placeholder 2"/>
          <p:cNvSpPr>
            <a:spLocks noGrp="1"/>
          </p:cNvSpPr>
          <p:nvPr>
            <p:ph idx="1"/>
          </p:nvPr>
        </p:nvSpPr>
        <p:spPr>
          <a:xfrm>
            <a:off x="677334" y="2689934"/>
            <a:ext cx="8596668" cy="3852909"/>
          </a:xfrm>
        </p:spPr>
        <p:txBody>
          <a:bodyPr>
            <a:normAutofit lnSpcReduction="10000"/>
          </a:bodyPr>
          <a:lstStyle/>
          <a:p>
            <a:pPr>
              <a:lnSpc>
                <a:spcPct val="80000"/>
              </a:lnSpc>
            </a:pPr>
            <a:r>
              <a:rPr lang="en-US" sz="2400" dirty="0" smtClean="0">
                <a:latin typeface="Times New Roman" panose="02020603050405020304" pitchFamily="18" charset="0"/>
                <a:cs typeface="Times New Roman" panose="02020603050405020304" pitchFamily="18" charset="0"/>
              </a:rPr>
              <a:t>Keep </a:t>
            </a:r>
            <a:r>
              <a:rPr lang="en-US" sz="2400" dirty="0">
                <a:latin typeface="Times New Roman" panose="02020603050405020304" pitchFamily="18" charset="0"/>
                <a:cs typeface="Times New Roman" panose="02020603050405020304" pitchFamily="18" charset="0"/>
              </a:rPr>
              <a:t>the subject in the center of the </a:t>
            </a:r>
            <a:r>
              <a:rPr lang="en-US" sz="2400" dirty="0" smtClean="0">
                <a:latin typeface="Times New Roman" panose="02020603050405020304" pitchFamily="18" charset="0"/>
                <a:cs typeface="Times New Roman" panose="02020603050405020304" pitchFamily="18" charset="0"/>
              </a:rPr>
              <a:t>process</a:t>
            </a:r>
          </a:p>
          <a:p>
            <a:pPr>
              <a:lnSpc>
                <a:spcPct val="80000"/>
              </a:lnSpc>
            </a:pPr>
            <a:r>
              <a:rPr lang="en-US" sz="2400" dirty="0" smtClean="0">
                <a:latin typeface="Times New Roman" panose="02020603050405020304" pitchFamily="18" charset="0"/>
                <a:cs typeface="Times New Roman" panose="02020603050405020304" pitchFamily="18" charset="0"/>
              </a:rPr>
              <a:t>Be </a:t>
            </a:r>
            <a:r>
              <a:rPr lang="en-US" sz="2400" dirty="0">
                <a:latin typeface="Times New Roman" panose="02020603050405020304" pitchFamily="18" charset="0"/>
                <a:cs typeface="Times New Roman" panose="02020603050405020304" pitchFamily="18" charset="0"/>
              </a:rPr>
              <a:t>an active listener </a:t>
            </a:r>
          </a:p>
          <a:p>
            <a:pPr>
              <a:lnSpc>
                <a:spcPct val="80000"/>
              </a:lnSpc>
            </a:pPr>
            <a:r>
              <a:rPr lang="en-US" sz="2400" dirty="0" smtClean="0">
                <a:latin typeface="Times New Roman" panose="02020603050405020304" pitchFamily="18" charset="0"/>
                <a:cs typeface="Times New Roman" panose="02020603050405020304" pitchFamily="18" charset="0"/>
              </a:rPr>
              <a:t>Ask </a:t>
            </a:r>
            <a:r>
              <a:rPr lang="en-US" sz="2400" dirty="0">
                <a:latin typeface="Times New Roman" panose="02020603050405020304" pitchFamily="18" charset="0"/>
                <a:cs typeface="Times New Roman" panose="02020603050405020304" pitchFamily="18" charset="0"/>
              </a:rPr>
              <a:t>open-ended questions </a:t>
            </a:r>
            <a:r>
              <a:rPr lang="en-US" sz="2400" dirty="0" smtClean="0">
                <a:latin typeface="Times New Roman" panose="02020603050405020304" pitchFamily="18" charset="0"/>
                <a:cs typeface="Times New Roman" panose="02020603050405020304" pitchFamily="18" charset="0"/>
              </a:rPr>
              <a:t>to assess understanding and comprehension</a:t>
            </a:r>
            <a:endParaRPr lang="en-US" sz="2400" dirty="0">
              <a:latin typeface="Times New Roman" panose="02020603050405020304" pitchFamily="18" charset="0"/>
              <a:cs typeface="Times New Roman" panose="02020603050405020304" pitchFamily="18" charset="0"/>
            </a:endParaRPr>
          </a:p>
          <a:p>
            <a:pPr>
              <a:lnSpc>
                <a:spcPct val="80000"/>
              </a:lnSpc>
            </a:pPr>
            <a:r>
              <a:rPr lang="en-US" sz="2400" dirty="0" smtClean="0">
                <a:latin typeface="Times New Roman" panose="02020603050405020304" pitchFamily="18" charset="0"/>
                <a:cs typeface="Times New Roman" panose="02020603050405020304" pitchFamily="18" charset="0"/>
              </a:rPr>
              <a:t>Be </a:t>
            </a:r>
            <a:r>
              <a:rPr lang="en-US" sz="2400" dirty="0">
                <a:latin typeface="Times New Roman" panose="02020603050405020304" pitchFamily="18" charset="0"/>
                <a:cs typeface="Times New Roman" panose="02020603050405020304" pitchFamily="18" charset="0"/>
              </a:rPr>
              <a:t>aware of non-verbal messages </a:t>
            </a:r>
          </a:p>
          <a:p>
            <a:pPr>
              <a:lnSpc>
                <a:spcPct val="80000"/>
              </a:lnSpc>
            </a:pPr>
            <a:r>
              <a:rPr lang="en-US" sz="2400" dirty="0" smtClean="0">
                <a:latin typeface="Times New Roman" panose="02020603050405020304" pitchFamily="18" charset="0"/>
                <a:cs typeface="Times New Roman" panose="02020603050405020304" pitchFamily="18" charset="0"/>
              </a:rPr>
              <a:t>Verify </a:t>
            </a:r>
            <a:r>
              <a:rPr lang="en-US" sz="2400" dirty="0">
                <a:latin typeface="Times New Roman" panose="02020603050405020304" pitchFamily="18" charset="0"/>
                <a:cs typeface="Times New Roman" panose="02020603050405020304" pitchFamily="18" charset="0"/>
              </a:rPr>
              <a:t>his understanding of the research </a:t>
            </a:r>
            <a:r>
              <a:rPr lang="en-US" sz="2400" dirty="0" smtClean="0">
                <a:latin typeface="Times New Roman" panose="02020603050405020304" pitchFamily="18" charset="0"/>
                <a:cs typeface="Times New Roman" panose="02020603050405020304" pitchFamily="18" charset="0"/>
              </a:rPr>
              <a:t>study throughout the process</a:t>
            </a:r>
          </a:p>
          <a:p>
            <a:pPr>
              <a:lnSpc>
                <a:spcPct val="80000"/>
              </a:lnSpc>
            </a:pPr>
            <a:r>
              <a:rPr lang="en-US" sz="2400" dirty="0" smtClean="0">
                <a:latin typeface="Times New Roman" panose="02020603050405020304" pitchFamily="18" charset="0"/>
                <a:cs typeface="Times New Roman" panose="02020603050405020304" pitchFamily="18" charset="0"/>
              </a:rPr>
              <a:t>Be </a:t>
            </a:r>
            <a:r>
              <a:rPr lang="en-US" sz="2400" dirty="0">
                <a:latin typeface="Times New Roman" panose="02020603050405020304" pitchFamily="18" charset="0"/>
                <a:cs typeface="Times New Roman" panose="02020603050405020304" pitchFamily="18" charset="0"/>
              </a:rPr>
              <a:t>available anytime for any </a:t>
            </a:r>
            <a:r>
              <a:rPr lang="en-US" sz="2400" dirty="0" smtClean="0">
                <a:latin typeface="Times New Roman" panose="02020603050405020304" pitchFamily="18" charset="0"/>
                <a:cs typeface="Times New Roman" panose="02020603050405020304" pitchFamily="18" charset="0"/>
              </a:rPr>
              <a:t>question and answer to subject’s satisfaction</a:t>
            </a:r>
          </a:p>
          <a:p>
            <a:pPr>
              <a:lnSpc>
                <a:spcPct val="80000"/>
              </a:lnSpc>
            </a:pPr>
            <a:r>
              <a:rPr lang="en-US" sz="2400" dirty="0" smtClean="0">
                <a:latin typeface="Times New Roman" panose="02020603050405020304" pitchFamily="18" charset="0"/>
                <a:cs typeface="Times New Roman" panose="02020603050405020304" pitchFamily="18" charset="0"/>
              </a:rPr>
              <a:t>Do </a:t>
            </a:r>
            <a:r>
              <a:rPr lang="en-US" sz="2400" dirty="0">
                <a:latin typeface="Times New Roman" panose="02020603050405020304" pitchFamily="18" charset="0"/>
                <a:cs typeface="Times New Roman" panose="02020603050405020304" pitchFamily="18" charset="0"/>
              </a:rPr>
              <a:t>not rush the process or the </a:t>
            </a:r>
            <a:r>
              <a:rPr lang="en-US" sz="2400" dirty="0" smtClean="0">
                <a:latin typeface="Times New Roman" panose="02020603050405020304" pitchFamily="18" charset="0"/>
                <a:cs typeface="Times New Roman" panose="02020603050405020304" pitchFamily="18" charset="0"/>
              </a:rPr>
              <a:t>subject/ample time to consider participation</a:t>
            </a:r>
            <a:endParaRPr lang="en-US" sz="2400" dirty="0">
              <a:latin typeface="Times New Roman" panose="02020603050405020304" pitchFamily="18" charset="0"/>
              <a:cs typeface="Times New Roman" panose="02020603050405020304" pitchFamily="18" charset="0"/>
            </a:endParaRPr>
          </a:p>
          <a:p>
            <a:endParaRPr lang="en-US" dirty="0"/>
          </a:p>
        </p:txBody>
      </p:sp>
      <p:pic>
        <p:nvPicPr>
          <p:cNvPr id="4" name="Picture 3" descr="New Clear Vision | 2013 | Novemb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5314" y="4616388"/>
            <a:ext cx="1513909" cy="1094339"/>
          </a:xfrm>
          <a:prstGeom prst="ellipse">
            <a:avLst/>
          </a:prstGeom>
          <a:ln w="63500" cap="rnd">
            <a:solidFill>
              <a:srgbClr val="7030A0"/>
            </a:solidFill>
            <a:prstDash val="lgDashDotDot"/>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descr="Listen, Understand, Act | Listen, Understand, Act | Flick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6483" y="1272333"/>
            <a:ext cx="2675037" cy="1784229"/>
          </a:xfrm>
          <a:prstGeom prst="ellipse">
            <a:avLst/>
          </a:prstGeom>
          <a:blipFill>
            <a:blip r:embed="rId4"/>
            <a:tile tx="0" ty="0" sx="100000" sy="100000" flip="none" algn="tl"/>
          </a:blipFill>
          <a:ln w="63500" cap="rnd">
            <a:solidFill>
              <a:srgbClr val="7030A0"/>
            </a:solidFill>
          </a:ln>
          <a:effectLst>
            <a:outerShdw blurRad="381000" dist="292100" dir="5400000" sx="-80000" sy="-18000" rotWithShape="0">
              <a:srgbClr val="000000">
                <a:alpha val="22000"/>
              </a:srgbClr>
            </a:outerShdw>
          </a:effectLst>
          <a:scene3d>
            <a:camera prst="isometricOffAxis2Lef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29548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a:solidFill>
                  <a:srgbClr val="7030A0"/>
                </a:solidFill>
                <a:latin typeface="Times New Roman" panose="02020603050405020304" pitchFamily="18" charset="0"/>
                <a:cs typeface="Times New Roman" panose="02020603050405020304" pitchFamily="18" charset="0"/>
              </a:rPr>
              <a:t>Disclaimer</a:t>
            </a:r>
          </a:p>
        </p:txBody>
      </p:sp>
      <p:sp>
        <p:nvSpPr>
          <p:cNvPr id="3" name="Content Placeholder 2"/>
          <p:cNvSpPr>
            <a:spLocks noGrp="1"/>
          </p:cNvSpPr>
          <p:nvPr>
            <p:ph idx="1"/>
          </p:nvPr>
        </p:nvSpPr>
        <p:spPr>
          <a:xfrm>
            <a:off x="984738" y="1686757"/>
            <a:ext cx="8289264" cy="5056943"/>
          </a:xfrm>
        </p:spPr>
        <p:txBody>
          <a:bodyPr>
            <a:noAutofit/>
          </a:bodyPr>
          <a:lstStyle/>
          <a:p>
            <a:r>
              <a:rPr lang="en-US" sz="2400" dirty="0">
                <a:latin typeface="Times New Roman" panose="02020603050405020304" pitchFamily="18" charset="0"/>
                <a:cs typeface="Times New Roman" panose="02020603050405020304" pitchFamily="18" charset="0"/>
              </a:rPr>
              <a:t>This slide presentation is of general information and should not be considered all-inclusive of information regarding informed consent process</a:t>
            </a:r>
          </a:p>
          <a:p>
            <a:r>
              <a:rPr lang="en-US" sz="2400" dirty="0">
                <a:latin typeface="Times New Roman" panose="02020603050405020304" pitchFamily="18" charset="0"/>
                <a:cs typeface="Times New Roman" panose="02020603050405020304" pitchFamily="18" charset="0"/>
              </a:rPr>
              <a:t>The Informed Consent </a:t>
            </a:r>
            <a:r>
              <a:rPr lang="en-US" sz="2400" dirty="0" smtClean="0">
                <a:latin typeface="Times New Roman" panose="02020603050405020304" pitchFamily="18" charset="0"/>
                <a:cs typeface="Times New Roman" panose="02020603050405020304" pitchFamily="18" charset="0"/>
              </a:rPr>
              <a:t>Process (ICP) </a:t>
            </a:r>
            <a:r>
              <a:rPr lang="en-US" sz="2400" dirty="0">
                <a:latin typeface="Times New Roman" panose="02020603050405020304" pitchFamily="18" charset="0"/>
                <a:cs typeface="Times New Roman" panose="02020603050405020304" pitchFamily="18" charset="0"/>
              </a:rPr>
              <a:t>will be discussed for subjects who are capable of giving consent for themselves and will not include waiver or alteration of the process </a:t>
            </a:r>
          </a:p>
          <a:p>
            <a:r>
              <a:rPr lang="en-US" sz="2400" dirty="0">
                <a:latin typeface="Times New Roman" panose="02020603050405020304" pitchFamily="18" charset="0"/>
                <a:cs typeface="Times New Roman" panose="02020603050405020304" pitchFamily="18" charset="0"/>
              </a:rPr>
              <a:t>The presenter has no financial or other interest relevant to the subject matter</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b="1" i="1" u="sng" dirty="0">
                <a:latin typeface="Times New Roman" panose="02020603050405020304" pitchFamily="18" charset="0"/>
                <a:cs typeface="Times New Roman" panose="02020603050405020304" pitchFamily="18" charset="0"/>
              </a:rPr>
              <a:t>*Co-sponsored by TN-CTSI and the UTHSC Office of Research Development</a:t>
            </a:r>
          </a:p>
        </p:txBody>
      </p:sp>
    </p:spTree>
    <p:extLst>
      <p:ext uri="{BB962C8B-B14F-4D97-AF65-F5344CB8AC3E}">
        <p14:creationId xmlns:p14="http://schemas.microsoft.com/office/powerpoint/2010/main" val="18999838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5400" b="1" dirty="0">
                <a:solidFill>
                  <a:srgbClr val="7030A0"/>
                </a:solidFill>
                <a:latin typeface="Times New Roman" panose="02020603050405020304" pitchFamily="18" charset="0"/>
                <a:cs typeface="Times New Roman" panose="02020603050405020304" pitchFamily="18" charset="0"/>
              </a:rPr>
              <a:t>How: How to Conduct </a:t>
            </a:r>
            <a:br>
              <a:rPr lang="en-US" sz="5400" b="1" dirty="0">
                <a:solidFill>
                  <a:srgbClr val="7030A0"/>
                </a:solidFill>
                <a:latin typeface="Times New Roman" panose="02020603050405020304" pitchFamily="18" charset="0"/>
                <a:cs typeface="Times New Roman" panose="02020603050405020304" pitchFamily="18" charset="0"/>
              </a:rPr>
            </a:br>
            <a:r>
              <a:rPr lang="en-US" sz="5400" b="1" dirty="0">
                <a:solidFill>
                  <a:srgbClr val="7030A0"/>
                </a:solidFill>
                <a:latin typeface="Times New Roman" panose="02020603050405020304" pitchFamily="18" charset="0"/>
                <a:cs typeface="Times New Roman" panose="02020603050405020304" pitchFamily="18" charset="0"/>
              </a:rPr>
              <a:t>the ICP?</a:t>
            </a:r>
            <a:endParaRPr lang="en-US" sz="5400" dirty="0"/>
          </a:p>
        </p:txBody>
      </p:sp>
      <p:sp>
        <p:nvSpPr>
          <p:cNvPr id="3" name="Content Placeholder 2"/>
          <p:cNvSpPr>
            <a:spLocks noGrp="1"/>
          </p:cNvSpPr>
          <p:nvPr>
            <p:ph idx="1"/>
          </p:nvPr>
        </p:nvSpPr>
        <p:spPr>
          <a:xfrm>
            <a:off x="535290" y="2374628"/>
            <a:ext cx="8596668" cy="4283624"/>
          </a:xfrm>
        </p:spPr>
        <p:txBody>
          <a:bodyPr>
            <a:normAutofit fontScale="92500" lnSpcReduction="10000"/>
          </a:bodyPr>
          <a:lstStyle/>
          <a:p>
            <a:r>
              <a:rPr lang="en-US" sz="2400" dirty="0" smtClean="0">
                <a:latin typeface="Times New Roman" panose="02020603050405020304" pitchFamily="18" charset="0"/>
                <a:cs typeface="Times New Roman" panose="02020603050405020304" pitchFamily="18" charset="0"/>
              </a:rPr>
              <a:t>Using language understandable to the subject</a:t>
            </a:r>
          </a:p>
          <a:p>
            <a:pPr marL="0" indent="0">
              <a:buNone/>
            </a:pP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Discussion </a:t>
            </a:r>
            <a:r>
              <a:rPr lang="en-US" sz="2400" dirty="0">
                <a:latin typeface="Times New Roman" panose="02020603050405020304" pitchFamily="18" charset="0"/>
                <a:cs typeface="Times New Roman" panose="02020603050405020304" pitchFamily="18" charset="0"/>
              </a:rPr>
              <a:t>and subject </a:t>
            </a:r>
            <a:r>
              <a:rPr lang="en-US" sz="2400" dirty="0" smtClean="0">
                <a:latin typeface="Times New Roman" panose="02020603050405020304" pitchFamily="18" charset="0"/>
                <a:cs typeface="Times New Roman" panose="02020603050405020304" pitchFamily="18" charset="0"/>
              </a:rPr>
              <a:t>demonstrates understanding</a:t>
            </a:r>
          </a:p>
          <a:p>
            <a:pPr marL="0" indent="0">
              <a:buNone/>
            </a:pPr>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Explanation and discussion performed without coercion </a:t>
            </a:r>
            <a:r>
              <a:rPr lang="en-US" sz="2400" dirty="0">
                <a:latin typeface="Times New Roman" panose="02020603050405020304" pitchFamily="18" charset="0"/>
                <a:cs typeface="Times New Roman" panose="02020603050405020304" pitchFamily="18" charset="0"/>
              </a:rPr>
              <a:t>or undue influence to </a:t>
            </a:r>
            <a:r>
              <a:rPr lang="en-US" sz="2400" dirty="0" smtClean="0">
                <a:latin typeface="Times New Roman" panose="02020603050405020304" pitchFamily="18" charset="0"/>
                <a:cs typeface="Times New Roman" panose="02020603050405020304" pitchFamily="18" charset="0"/>
              </a:rPr>
              <a:t>participate</a:t>
            </a:r>
          </a:p>
          <a:p>
            <a:pPr marL="0" indent="0">
              <a:buNone/>
            </a:pPr>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Correct version of the ICF was utilized (process for old version)</a:t>
            </a:r>
          </a:p>
          <a:p>
            <a:pPr marL="0" indent="0">
              <a:buNone/>
            </a:pP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Usage of ICF aids: visual, demonstrations, etc. (must be IRB approved)</a:t>
            </a:r>
            <a:endParaRPr lang="en-US" sz="2400" dirty="0">
              <a:latin typeface="Times New Roman" panose="02020603050405020304" pitchFamily="18" charset="0"/>
              <a:cs typeface="Times New Roman" panose="02020603050405020304" pitchFamily="18" charset="0"/>
            </a:endParaRPr>
          </a:p>
          <a:p>
            <a:endParaRPr lang="en-US" dirty="0"/>
          </a:p>
        </p:txBody>
      </p:sp>
      <p:pic>
        <p:nvPicPr>
          <p:cNvPr id="4" name="Picture 3" descr="Datei:Approve icon.svg – Wiktionar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8519" y="2150670"/>
            <a:ext cx="1892960" cy="1892960"/>
          </a:xfrm>
          <a:prstGeom prst="rect">
            <a:avLst/>
          </a:prstGeom>
          <a:solidFill>
            <a:srgbClr val="FFFFFF">
              <a:shade val="85000"/>
            </a:srgbClr>
          </a:solidFill>
          <a:ln w="190500" cap="sq">
            <a:solidFill>
              <a:srgbClr val="7030A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80768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858392"/>
          </a:xfrm>
        </p:spPr>
        <p:txBody>
          <a:bodyPr>
            <a:noAutofit/>
          </a:bodyPr>
          <a:lstStyle/>
          <a:p>
            <a:pPr algn="ctr"/>
            <a:r>
              <a:rPr lang="en-US" sz="5400" b="1" dirty="0">
                <a:solidFill>
                  <a:srgbClr val="7030A0"/>
                </a:solidFill>
                <a:latin typeface="Times New Roman" panose="02020603050405020304" pitchFamily="18" charset="0"/>
                <a:cs typeface="Times New Roman" panose="02020603050405020304" pitchFamily="18" charset="0"/>
              </a:rPr>
              <a:t>How: How to Conduct </a:t>
            </a:r>
            <a:br>
              <a:rPr lang="en-US" sz="5400" b="1" dirty="0">
                <a:solidFill>
                  <a:srgbClr val="7030A0"/>
                </a:solidFill>
                <a:latin typeface="Times New Roman" panose="02020603050405020304" pitchFamily="18" charset="0"/>
                <a:cs typeface="Times New Roman" panose="02020603050405020304" pitchFamily="18" charset="0"/>
              </a:rPr>
            </a:br>
            <a:r>
              <a:rPr lang="en-US" sz="5400" b="1" dirty="0">
                <a:solidFill>
                  <a:srgbClr val="7030A0"/>
                </a:solidFill>
                <a:latin typeface="Times New Roman" panose="02020603050405020304" pitchFamily="18" charset="0"/>
                <a:cs typeface="Times New Roman" panose="02020603050405020304" pitchFamily="18" charset="0"/>
              </a:rPr>
              <a:t>the </a:t>
            </a:r>
            <a:r>
              <a:rPr lang="en-US" sz="5400" b="1" dirty="0" smtClean="0">
                <a:solidFill>
                  <a:srgbClr val="7030A0"/>
                </a:solidFill>
                <a:latin typeface="Times New Roman" panose="02020603050405020304" pitchFamily="18" charset="0"/>
                <a:cs typeface="Times New Roman" panose="02020603050405020304" pitchFamily="18" charset="0"/>
              </a:rPr>
              <a:t>ICP</a:t>
            </a:r>
            <a:r>
              <a:rPr lang="en-US" sz="5400" b="1" dirty="0">
                <a:solidFill>
                  <a:srgbClr val="7030A0"/>
                </a:solidFill>
                <a:latin typeface="Times New Roman" panose="02020603050405020304" pitchFamily="18" charset="0"/>
                <a:cs typeface="Times New Roman" panose="02020603050405020304" pitchFamily="18" charset="0"/>
              </a:rPr>
              <a:t>?</a:t>
            </a:r>
            <a:endParaRPr lang="en-US" sz="5400" dirty="0"/>
          </a:p>
        </p:txBody>
      </p:sp>
      <p:sp>
        <p:nvSpPr>
          <p:cNvPr id="3" name="Content Placeholder 2"/>
          <p:cNvSpPr>
            <a:spLocks noGrp="1"/>
          </p:cNvSpPr>
          <p:nvPr>
            <p:ph idx="1"/>
          </p:nvPr>
        </p:nvSpPr>
        <p:spPr>
          <a:xfrm>
            <a:off x="677334" y="2370338"/>
            <a:ext cx="8786262" cy="4487661"/>
          </a:xfrm>
        </p:spPr>
        <p:txBody>
          <a:bodyPr>
            <a:noAutofit/>
          </a:bodyPr>
          <a:lstStyle/>
          <a:p>
            <a:r>
              <a:rPr lang="en-US" sz="2400" dirty="0" smtClean="0">
                <a:solidFill>
                  <a:schemeClr val="tx1"/>
                </a:solidFill>
                <a:latin typeface="Times New Roman" panose="02020603050405020304" pitchFamily="18" charset="0"/>
                <a:cs typeface="Times New Roman" panose="02020603050405020304" pitchFamily="18" charset="0"/>
              </a:rPr>
              <a:t>Assessing comprehension:</a:t>
            </a:r>
          </a:p>
          <a:p>
            <a:pPr lvl="1"/>
            <a:r>
              <a:rPr lang="en-US" sz="2400" dirty="0" smtClean="0">
                <a:solidFill>
                  <a:schemeClr val="tx1"/>
                </a:solidFill>
                <a:latin typeface="Times New Roman" panose="02020603050405020304" pitchFamily="18" charset="0"/>
                <a:cs typeface="Times New Roman" panose="02020603050405020304" pitchFamily="18" charset="0"/>
              </a:rPr>
              <a:t>Teach-back</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“Tell me in your own words</a:t>
            </a:r>
            <a:r>
              <a:rPr lang="en-US" sz="2400" dirty="0" smtClean="0">
                <a:latin typeface="Times New Roman" panose="02020603050405020304" pitchFamily="18" charset="0"/>
                <a:cs typeface="Times New Roman" panose="02020603050405020304" pitchFamily="18" charset="0"/>
              </a:rPr>
              <a:t>”)</a:t>
            </a:r>
          </a:p>
          <a:p>
            <a:pPr lvl="1"/>
            <a:r>
              <a:rPr lang="en-US" sz="2400" dirty="0" smtClean="0">
                <a:latin typeface="Times New Roman" panose="02020603050405020304" pitchFamily="18" charset="0"/>
                <a:cs typeface="Times New Roman" panose="02020603050405020304" pitchFamily="18" charset="0"/>
              </a:rPr>
              <a:t>Ask open-ended questions</a:t>
            </a:r>
            <a:endParaRPr lang="en-US" sz="2400" dirty="0">
              <a:latin typeface="Times New Roman" panose="02020603050405020304" pitchFamily="18" charset="0"/>
              <a:cs typeface="Times New Roman" panose="02020603050405020304" pitchFamily="18" charset="0"/>
            </a:endParaRPr>
          </a:p>
          <a:p>
            <a:pPr lvl="2"/>
            <a:r>
              <a:rPr lang="en-US" sz="2200" dirty="0">
                <a:latin typeface="Times New Roman" panose="02020603050405020304" pitchFamily="18" charset="0"/>
                <a:cs typeface="Times New Roman" panose="02020603050405020304" pitchFamily="18" charset="0"/>
              </a:rPr>
              <a:t>How would you describe </a:t>
            </a:r>
            <a:r>
              <a:rPr lang="en-US" sz="2200" dirty="0" smtClean="0">
                <a:latin typeface="Times New Roman" panose="02020603050405020304" pitchFamily="18" charset="0"/>
                <a:cs typeface="Times New Roman" panose="02020603050405020304" pitchFamily="18" charset="0"/>
              </a:rPr>
              <a:t>the purpose of the </a:t>
            </a:r>
            <a:r>
              <a:rPr lang="en-US" sz="2200" dirty="0">
                <a:latin typeface="Times New Roman" panose="02020603050405020304" pitchFamily="18" charset="0"/>
                <a:cs typeface="Times New Roman" panose="02020603050405020304" pitchFamily="18" charset="0"/>
              </a:rPr>
              <a:t>study to your </a:t>
            </a:r>
            <a:r>
              <a:rPr lang="en-US" sz="2200" dirty="0" smtClean="0">
                <a:latin typeface="Times New Roman" panose="02020603050405020304" pitchFamily="18" charset="0"/>
                <a:cs typeface="Times New Roman" panose="02020603050405020304" pitchFamily="18" charset="0"/>
              </a:rPr>
              <a:t>family</a:t>
            </a:r>
            <a:r>
              <a:rPr lang="en-US" sz="2200" dirty="0">
                <a:latin typeface="Times New Roman" panose="02020603050405020304" pitchFamily="18" charset="0"/>
                <a:cs typeface="Times New Roman" panose="02020603050405020304" pitchFamily="18" charset="0"/>
              </a:rPr>
              <a:t>?</a:t>
            </a:r>
          </a:p>
          <a:p>
            <a:pPr lvl="2"/>
            <a:r>
              <a:rPr lang="en-US" sz="2200" dirty="0">
                <a:latin typeface="Times New Roman" panose="02020603050405020304" pitchFamily="18" charset="0"/>
                <a:cs typeface="Times New Roman" panose="02020603050405020304" pitchFamily="18" charset="0"/>
              </a:rPr>
              <a:t>What will happen to you in this study?</a:t>
            </a:r>
          </a:p>
          <a:p>
            <a:pPr lvl="2"/>
            <a:r>
              <a:rPr lang="en-US" sz="2200" dirty="0">
                <a:latin typeface="Times New Roman" panose="02020603050405020304" pitchFamily="18" charset="0"/>
                <a:cs typeface="Times New Roman" panose="02020603050405020304" pitchFamily="18" charset="0"/>
              </a:rPr>
              <a:t>What </a:t>
            </a:r>
            <a:r>
              <a:rPr lang="en-US" sz="2200" dirty="0" smtClean="0">
                <a:latin typeface="Times New Roman" panose="02020603050405020304" pitchFamily="18" charset="0"/>
                <a:cs typeface="Times New Roman" panose="02020603050405020304" pitchFamily="18" charset="0"/>
              </a:rPr>
              <a:t>are the benefits of you participating in the study?</a:t>
            </a:r>
            <a:endParaRPr lang="en-US" sz="2200" dirty="0">
              <a:latin typeface="Times New Roman" panose="02020603050405020304" pitchFamily="18" charset="0"/>
              <a:cs typeface="Times New Roman" panose="02020603050405020304" pitchFamily="18" charset="0"/>
            </a:endParaRPr>
          </a:p>
          <a:p>
            <a:pPr lvl="2"/>
            <a:r>
              <a:rPr lang="en-US" sz="2200" dirty="0">
                <a:latin typeface="Times New Roman" panose="02020603050405020304" pitchFamily="18" charset="0"/>
                <a:cs typeface="Times New Roman" panose="02020603050405020304" pitchFamily="18" charset="0"/>
              </a:rPr>
              <a:t>What are the potential </a:t>
            </a:r>
            <a:r>
              <a:rPr lang="en-US" sz="2200" dirty="0" smtClean="0">
                <a:latin typeface="Times New Roman" panose="02020603050405020304" pitchFamily="18" charset="0"/>
                <a:cs typeface="Times New Roman" panose="02020603050405020304" pitchFamily="18" charset="0"/>
              </a:rPr>
              <a:t>risks involved if you participate?</a:t>
            </a:r>
            <a:endParaRPr lang="en-US" sz="2200" dirty="0">
              <a:latin typeface="Times New Roman" panose="02020603050405020304" pitchFamily="18" charset="0"/>
              <a:cs typeface="Times New Roman" panose="02020603050405020304" pitchFamily="18" charset="0"/>
            </a:endParaRPr>
          </a:p>
          <a:p>
            <a:pPr lvl="2"/>
            <a:r>
              <a:rPr lang="en-US" sz="2200" dirty="0">
                <a:latin typeface="Times New Roman" panose="02020603050405020304" pitchFamily="18" charset="0"/>
                <a:cs typeface="Times New Roman" panose="02020603050405020304" pitchFamily="18" charset="0"/>
              </a:rPr>
              <a:t>What are the alternatives treatments </a:t>
            </a:r>
            <a:r>
              <a:rPr lang="en-US" sz="2200" dirty="0" smtClean="0">
                <a:latin typeface="Times New Roman" panose="02020603050405020304" pitchFamily="18" charset="0"/>
                <a:cs typeface="Times New Roman" panose="02020603050405020304" pitchFamily="18" charset="0"/>
              </a:rPr>
              <a:t>available to you if you do not participate??</a:t>
            </a:r>
            <a:endParaRPr lang="en-US" sz="2200" dirty="0">
              <a:latin typeface="Times New Roman" panose="02020603050405020304" pitchFamily="18" charset="0"/>
              <a:cs typeface="Times New Roman" panose="02020603050405020304" pitchFamily="18" charset="0"/>
            </a:endParaRPr>
          </a:p>
          <a:p>
            <a:endParaRPr lang="en-US" sz="2400" dirty="0"/>
          </a:p>
        </p:txBody>
      </p:sp>
      <p:pic>
        <p:nvPicPr>
          <p:cNvPr id="5" name="Picture 4" descr="How to verify people telling they trust you – Simone Favar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3596" y="1390466"/>
            <a:ext cx="2315535" cy="2155052"/>
          </a:xfrm>
          <a:prstGeom prst="round2DiagRect">
            <a:avLst>
              <a:gd name="adj1" fmla="val 16667"/>
              <a:gd name="adj2" fmla="val 0"/>
            </a:avLst>
          </a:prstGeom>
          <a:ln w="88900" cap="sq">
            <a:solidFill>
              <a:srgbClr val="7030A0"/>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074268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713186"/>
          </a:xfrm>
        </p:spPr>
        <p:txBody>
          <a:bodyPr>
            <a:noAutofit/>
          </a:bodyPr>
          <a:lstStyle/>
          <a:p>
            <a:pPr algn="ctr"/>
            <a:r>
              <a:rPr lang="en-US" sz="5400" b="1" dirty="0">
                <a:solidFill>
                  <a:srgbClr val="7030A0"/>
                </a:solidFill>
                <a:latin typeface="Times New Roman" panose="02020603050405020304" pitchFamily="18" charset="0"/>
                <a:cs typeface="Times New Roman" panose="02020603050405020304" pitchFamily="18" charset="0"/>
              </a:rPr>
              <a:t>What: What </a:t>
            </a:r>
            <a:r>
              <a:rPr lang="en-US" sz="5400" b="1" dirty="0" smtClean="0">
                <a:solidFill>
                  <a:srgbClr val="7030A0"/>
                </a:solidFill>
                <a:latin typeface="Times New Roman" panose="02020603050405020304" pitchFamily="18" charset="0"/>
                <a:cs typeface="Times New Roman" panose="02020603050405020304" pitchFamily="18" charset="0"/>
              </a:rPr>
              <a:t>Will </a:t>
            </a:r>
            <a:r>
              <a:rPr lang="en-US" sz="5400" b="1" dirty="0">
                <a:solidFill>
                  <a:srgbClr val="7030A0"/>
                </a:solidFill>
                <a:latin typeface="Times New Roman" panose="02020603050405020304" pitchFamily="18" charset="0"/>
                <a:cs typeface="Times New Roman" panose="02020603050405020304" pitchFamily="18" charset="0"/>
              </a:rPr>
              <a:t>be </a:t>
            </a:r>
            <a:r>
              <a:rPr lang="en-US" sz="5400" b="1" dirty="0" smtClean="0">
                <a:solidFill>
                  <a:srgbClr val="7030A0"/>
                </a:solidFill>
                <a:latin typeface="Times New Roman" panose="02020603050405020304" pitchFamily="18" charset="0"/>
                <a:cs typeface="Times New Roman" panose="02020603050405020304" pitchFamily="18" charset="0"/>
              </a:rPr>
              <a:t>Discussed </a:t>
            </a:r>
            <a:r>
              <a:rPr lang="en-US" sz="5400" b="1" dirty="0">
                <a:solidFill>
                  <a:srgbClr val="7030A0"/>
                </a:solidFill>
                <a:latin typeface="Times New Roman" panose="02020603050405020304" pitchFamily="18" charset="0"/>
                <a:cs typeface="Times New Roman" panose="02020603050405020304" pitchFamily="18" charset="0"/>
              </a:rPr>
              <a:t>D</a:t>
            </a:r>
            <a:r>
              <a:rPr lang="en-US" sz="5400" b="1" dirty="0" smtClean="0">
                <a:solidFill>
                  <a:srgbClr val="7030A0"/>
                </a:solidFill>
                <a:latin typeface="Times New Roman" panose="02020603050405020304" pitchFamily="18" charset="0"/>
                <a:cs typeface="Times New Roman" panose="02020603050405020304" pitchFamily="18" charset="0"/>
              </a:rPr>
              <a:t>uring </a:t>
            </a:r>
            <a:r>
              <a:rPr lang="en-US" sz="5400" b="1" dirty="0">
                <a:solidFill>
                  <a:srgbClr val="7030A0"/>
                </a:solidFill>
                <a:latin typeface="Times New Roman" panose="02020603050405020304" pitchFamily="18" charset="0"/>
                <a:cs typeface="Times New Roman" panose="02020603050405020304" pitchFamily="18" charset="0"/>
              </a:rPr>
              <a:t>the ICP?</a:t>
            </a:r>
          </a:p>
        </p:txBody>
      </p:sp>
      <p:sp>
        <p:nvSpPr>
          <p:cNvPr id="3" name="Content Placeholder 2"/>
          <p:cNvSpPr>
            <a:spLocks noGrp="1"/>
          </p:cNvSpPr>
          <p:nvPr>
            <p:ph idx="1"/>
          </p:nvPr>
        </p:nvSpPr>
        <p:spPr>
          <a:xfrm>
            <a:off x="677334" y="2532993"/>
            <a:ext cx="7892508" cy="4151892"/>
          </a:xfrm>
        </p:spPr>
        <p:txBody>
          <a:bodyPr>
            <a:normAutofit/>
          </a:bodyPr>
          <a:lstStyle/>
          <a:p>
            <a:r>
              <a:rPr lang="en-US" sz="2900" dirty="0">
                <a:latin typeface="Times New Roman" panose="02020603050405020304" pitchFamily="18" charset="0"/>
                <a:cs typeface="Times New Roman" panose="02020603050405020304" pitchFamily="18" charset="0"/>
              </a:rPr>
              <a:t>The essential </a:t>
            </a:r>
            <a:r>
              <a:rPr lang="en-US" sz="2900" dirty="0" smtClean="0">
                <a:latin typeface="Times New Roman" panose="02020603050405020304" pitchFamily="18" charset="0"/>
                <a:cs typeface="Times New Roman" panose="02020603050405020304" pitchFamily="18" charset="0"/>
              </a:rPr>
              <a:t>elements </a:t>
            </a:r>
            <a:r>
              <a:rPr lang="en-US" sz="2900" dirty="0">
                <a:latin typeface="Times New Roman" panose="02020603050405020304" pitchFamily="18" charset="0"/>
                <a:cs typeface="Times New Roman" panose="02020603050405020304" pitchFamily="18" charset="0"/>
              </a:rPr>
              <a:t>of the ICF</a:t>
            </a:r>
          </a:p>
          <a:p>
            <a:pPr marL="457200" lvl="1" indent="0">
              <a:buNone/>
            </a:pPr>
            <a:endParaRPr lang="en-US" sz="3100" dirty="0">
              <a:latin typeface="Times New Roman" panose="02020603050405020304" pitchFamily="18" charset="0"/>
              <a:cs typeface="Times New Roman" panose="02020603050405020304" pitchFamily="18" charset="0"/>
            </a:endParaRPr>
          </a:p>
        </p:txBody>
      </p:sp>
      <p:pic>
        <p:nvPicPr>
          <p:cNvPr id="4" name="Picture 3" descr="Contents should be across different networks, platfor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7809" y="683581"/>
            <a:ext cx="1303464" cy="1639205"/>
          </a:xfrm>
          <a:prstGeom prst="rect">
            <a:avLst/>
          </a:prstGeom>
          <a:solidFill>
            <a:srgbClr val="000000">
              <a:shade val="95000"/>
            </a:srgbClr>
          </a:solidFill>
          <a:ln w="444500" cap="sq">
            <a:solidFill>
              <a:srgbClr val="7030A0"/>
            </a:solidFill>
            <a:miter lim="800000"/>
          </a:ln>
          <a:effectLst>
            <a:outerShdw blurRad="254000" dist="190500" dir="2700000" sy="90000" algn="bl" rotWithShape="0">
              <a:srgbClr val="000000">
                <a:alpha val="40000"/>
              </a:srgbClr>
            </a:outerShdw>
          </a:effectLst>
          <a:scene3d>
            <a:camera prst="orthographicFront"/>
            <a:lightRig rig="threePt" dir="t"/>
          </a:scene3d>
          <a:sp3d>
            <a:bevelT w="139700" h="139700" prst="divot"/>
          </a:sp3d>
        </p:spPr>
      </p:pic>
      <p:graphicFrame>
        <p:nvGraphicFramePr>
          <p:cNvPr id="5" name="Table 4"/>
          <p:cNvGraphicFramePr>
            <a:graphicFrameLocks noGrp="1"/>
          </p:cNvGraphicFramePr>
          <p:nvPr>
            <p:extLst>
              <p:ext uri="{D42A27DB-BD31-4B8C-83A1-F6EECF244321}">
                <p14:modId xmlns:p14="http://schemas.microsoft.com/office/powerpoint/2010/main" val="640648762"/>
              </p:ext>
            </p:extLst>
          </p:nvPr>
        </p:nvGraphicFramePr>
        <p:xfrm>
          <a:off x="425303" y="3189766"/>
          <a:ext cx="9845749" cy="3383280"/>
        </p:xfrm>
        <a:graphic>
          <a:graphicData uri="http://schemas.openxmlformats.org/drawingml/2006/table">
            <a:tbl>
              <a:tblPr firstRow="1" bandRow="1">
                <a:tableStyleId>{5C22544A-7EE6-4342-B048-85BDC9FD1C3A}</a:tableStyleId>
              </a:tblPr>
              <a:tblGrid>
                <a:gridCol w="2285162">
                  <a:extLst>
                    <a:ext uri="{9D8B030D-6E8A-4147-A177-3AD203B41FA5}">
                      <a16:colId xmlns:a16="http://schemas.microsoft.com/office/drawing/2014/main" val="538212060"/>
                    </a:ext>
                  </a:extLst>
                </a:gridCol>
                <a:gridCol w="3637881">
                  <a:extLst>
                    <a:ext uri="{9D8B030D-6E8A-4147-A177-3AD203B41FA5}">
                      <a16:colId xmlns:a16="http://schemas.microsoft.com/office/drawing/2014/main" val="3589245196"/>
                    </a:ext>
                  </a:extLst>
                </a:gridCol>
                <a:gridCol w="3922706">
                  <a:extLst>
                    <a:ext uri="{9D8B030D-6E8A-4147-A177-3AD203B41FA5}">
                      <a16:colId xmlns:a16="http://schemas.microsoft.com/office/drawing/2014/main" val="1697784562"/>
                    </a:ext>
                  </a:extLst>
                </a:gridCol>
              </a:tblGrid>
              <a:tr h="303923">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564715430"/>
                  </a:ext>
                </a:extLst>
              </a:tr>
              <a:tr h="1899521">
                <a:tc>
                  <a:txBody>
                    <a:bodyPr/>
                    <a:lstStyle/>
                    <a:p>
                      <a:pPr lvl="0" algn="l"/>
                      <a:r>
                        <a:rPr lang="en-US" sz="2400" spc="0" dirty="0" smtClean="0">
                          <a:latin typeface="Times New Roman" panose="02020603050405020304" pitchFamily="18" charset="0"/>
                          <a:cs typeface="Times New Roman" panose="02020603050405020304" pitchFamily="18" charset="0"/>
                        </a:rPr>
                        <a:t>Research</a:t>
                      </a:r>
                    </a:p>
                    <a:p>
                      <a:pPr lvl="0" algn="l"/>
                      <a:endParaRPr lang="en-US" sz="2400" spc="0" dirty="0" smtClean="0">
                        <a:latin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smtClean="0">
                          <a:latin typeface="Times New Roman" panose="02020603050405020304" pitchFamily="18" charset="0"/>
                          <a:cs typeface="Times New Roman" panose="02020603050405020304" pitchFamily="18" charset="0"/>
                        </a:rPr>
                        <a:t>Voluntary participation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dirty="0" smtClean="0">
                        <a:latin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smtClean="0">
                          <a:latin typeface="Times New Roman" panose="02020603050405020304" pitchFamily="18" charset="0"/>
                          <a:cs typeface="Times New Roman" panose="02020603050405020304" pitchFamily="18" charset="0"/>
                        </a:rPr>
                        <a:t>Length of participation</a:t>
                      </a:r>
                    </a:p>
                    <a:p>
                      <a:pPr lvl="0" algn="l"/>
                      <a:endParaRPr lang="en-US" sz="2400" spc="0" dirty="0" smtClean="0">
                        <a:latin typeface="Times New Roman" panose="02020603050405020304" pitchFamily="18" charset="0"/>
                        <a:cs typeface="Times New Roman" panose="02020603050405020304" pitchFamily="18"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smtClean="0">
                          <a:latin typeface="Times New Roman" panose="02020603050405020304" pitchFamily="18" charset="0"/>
                          <a:cs typeface="Times New Roman" panose="02020603050405020304" pitchFamily="18" charset="0"/>
                        </a:rPr>
                        <a:t>Purpose/Procedures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dirty="0" smtClean="0">
                        <a:latin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smtClean="0">
                          <a:latin typeface="Times New Roman" panose="02020603050405020304" pitchFamily="18" charset="0"/>
                          <a:cs typeface="Times New Roman" panose="02020603050405020304" pitchFamily="18" charset="0"/>
                        </a:rPr>
                        <a:t>Which procedures are research and which are considered standard of care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dirty="0" smtClean="0">
                        <a:latin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smtClean="0">
                          <a:latin typeface="Times New Roman" panose="02020603050405020304" pitchFamily="18" charset="0"/>
                          <a:cs typeface="Times New Roman" panose="02020603050405020304" pitchFamily="18" charset="0"/>
                        </a:rPr>
                        <a:t>Risk/benefits/discomforts</a:t>
                      </a:r>
                    </a:p>
                    <a:p>
                      <a:endParaRPr lang="en-US" sz="2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smtClean="0">
                          <a:latin typeface="Times New Roman" panose="02020603050405020304" pitchFamily="18" charset="0"/>
                          <a:cs typeface="Times New Roman" panose="02020603050405020304" pitchFamily="18" charset="0"/>
                        </a:rPr>
                        <a:t>Alternatives to participation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dirty="0" smtClean="0">
                        <a:latin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smtClean="0">
                          <a:latin typeface="Times New Roman" panose="02020603050405020304" pitchFamily="18" charset="0"/>
                          <a:cs typeface="Times New Roman" panose="02020603050405020304" pitchFamily="18" charset="0"/>
                        </a:rPr>
                        <a:t>Confidentiality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dirty="0" smtClean="0">
                        <a:latin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smtClean="0">
                          <a:latin typeface="Times New Roman" panose="02020603050405020304" pitchFamily="18" charset="0"/>
                          <a:cs typeface="Times New Roman" panose="02020603050405020304" pitchFamily="18" charset="0"/>
                        </a:rPr>
                        <a:t>Compensation for injury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dirty="0" smtClean="0">
                        <a:latin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smtClean="0">
                          <a:latin typeface="Times New Roman" panose="02020603050405020304" pitchFamily="18" charset="0"/>
                          <a:cs typeface="Times New Roman" panose="02020603050405020304" pitchFamily="18" charset="0"/>
                        </a:rPr>
                        <a:t>Contact Information</a:t>
                      </a:r>
                    </a:p>
                    <a:p>
                      <a:endParaRPr lang="en-US" sz="2400" dirty="0"/>
                    </a:p>
                  </a:txBody>
                  <a:tcPr/>
                </a:tc>
                <a:extLst>
                  <a:ext uri="{0D108BD9-81ED-4DB2-BD59-A6C34878D82A}">
                    <a16:rowId xmlns:a16="http://schemas.microsoft.com/office/drawing/2014/main" val="1629752574"/>
                  </a:ext>
                </a:extLst>
              </a:tr>
            </a:tbl>
          </a:graphicData>
        </a:graphic>
      </p:graphicFrame>
    </p:spTree>
    <p:extLst>
      <p:ext uri="{BB962C8B-B14F-4D97-AF65-F5344CB8AC3E}">
        <p14:creationId xmlns:p14="http://schemas.microsoft.com/office/powerpoint/2010/main" val="1435737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1893903"/>
          </a:xfrm>
        </p:spPr>
        <p:txBody>
          <a:bodyPr>
            <a:noAutofit/>
          </a:bodyPr>
          <a:lstStyle/>
          <a:p>
            <a:pPr algn="ctr"/>
            <a:r>
              <a:rPr lang="en-US" sz="5400" b="1" dirty="0">
                <a:solidFill>
                  <a:srgbClr val="7030A0"/>
                </a:solidFill>
                <a:latin typeface="Times New Roman" panose="02020603050405020304" pitchFamily="18" charset="0"/>
                <a:cs typeface="Times New Roman" panose="02020603050405020304" pitchFamily="18" charset="0"/>
              </a:rPr>
              <a:t>What: What </a:t>
            </a:r>
            <a:r>
              <a:rPr lang="en-US" sz="5400" b="1" dirty="0" smtClean="0">
                <a:solidFill>
                  <a:srgbClr val="7030A0"/>
                </a:solidFill>
                <a:latin typeface="Times New Roman" panose="02020603050405020304" pitchFamily="18" charset="0"/>
                <a:cs typeface="Times New Roman" panose="02020603050405020304" pitchFamily="18" charset="0"/>
              </a:rPr>
              <a:t>Will </a:t>
            </a:r>
            <a:r>
              <a:rPr lang="en-US" sz="5400" b="1" dirty="0">
                <a:solidFill>
                  <a:srgbClr val="7030A0"/>
                </a:solidFill>
                <a:latin typeface="Times New Roman" panose="02020603050405020304" pitchFamily="18" charset="0"/>
                <a:cs typeface="Times New Roman" panose="02020603050405020304" pitchFamily="18" charset="0"/>
              </a:rPr>
              <a:t>be </a:t>
            </a:r>
            <a:r>
              <a:rPr lang="en-US" sz="5400" b="1" dirty="0" smtClean="0">
                <a:solidFill>
                  <a:srgbClr val="7030A0"/>
                </a:solidFill>
                <a:latin typeface="Times New Roman" panose="02020603050405020304" pitchFamily="18" charset="0"/>
                <a:cs typeface="Times New Roman" panose="02020603050405020304" pitchFamily="18" charset="0"/>
              </a:rPr>
              <a:t>Discussed During </a:t>
            </a:r>
            <a:r>
              <a:rPr lang="en-US" sz="5400" b="1" dirty="0">
                <a:solidFill>
                  <a:srgbClr val="7030A0"/>
                </a:solidFill>
                <a:latin typeface="Times New Roman" panose="02020603050405020304" pitchFamily="18" charset="0"/>
                <a:cs typeface="Times New Roman" panose="02020603050405020304" pitchFamily="18" charset="0"/>
              </a:rPr>
              <a:t>the ICP?</a:t>
            </a:r>
            <a:endParaRPr lang="en-US" sz="5400" dirty="0"/>
          </a:p>
        </p:txBody>
      </p:sp>
      <p:sp>
        <p:nvSpPr>
          <p:cNvPr id="3" name="Content Placeholder 2"/>
          <p:cNvSpPr>
            <a:spLocks noGrp="1"/>
          </p:cNvSpPr>
          <p:nvPr>
            <p:ph idx="1"/>
          </p:nvPr>
        </p:nvSpPr>
        <p:spPr>
          <a:xfrm>
            <a:off x="677333" y="2503503"/>
            <a:ext cx="10763299" cy="4152478"/>
          </a:xfrm>
        </p:spPr>
        <p:txBody>
          <a:bodyPr>
            <a:normAutofit/>
          </a:bodyPr>
          <a:lstStyle/>
          <a:p>
            <a:r>
              <a:rPr lang="en-US" sz="2200" dirty="0">
                <a:latin typeface="Times New Roman" panose="02020603050405020304" pitchFamily="18" charset="0"/>
                <a:cs typeface="Times New Roman" panose="02020603050405020304" pitchFamily="18" charset="0"/>
              </a:rPr>
              <a:t>The </a:t>
            </a:r>
            <a:r>
              <a:rPr lang="en-US" sz="2200" dirty="0" smtClean="0">
                <a:latin typeface="Times New Roman" panose="02020603050405020304" pitchFamily="18" charset="0"/>
                <a:cs typeface="Times New Roman" panose="02020603050405020304" pitchFamily="18" charset="0"/>
              </a:rPr>
              <a:t>additional </a:t>
            </a:r>
            <a:r>
              <a:rPr lang="en-US" sz="2200" dirty="0">
                <a:latin typeface="Times New Roman" panose="02020603050405020304" pitchFamily="18" charset="0"/>
                <a:cs typeface="Times New Roman" panose="02020603050405020304" pitchFamily="18" charset="0"/>
              </a:rPr>
              <a:t>elements of the </a:t>
            </a:r>
            <a:r>
              <a:rPr lang="en-US" sz="2200" dirty="0" smtClean="0">
                <a:latin typeface="Times New Roman" panose="02020603050405020304" pitchFamily="18" charset="0"/>
                <a:cs typeface="Times New Roman" panose="02020603050405020304" pitchFamily="18" charset="0"/>
              </a:rPr>
              <a:t>ICF:</a:t>
            </a:r>
            <a:endParaRPr lang="en-US" sz="2200" dirty="0">
              <a:latin typeface="Times New Roman" panose="02020603050405020304" pitchFamily="18" charset="0"/>
              <a:cs typeface="Times New Roman" panose="02020603050405020304" pitchFamily="18" charset="0"/>
            </a:endParaRPr>
          </a:p>
          <a:p>
            <a:pPr lvl="1"/>
            <a:endParaRPr lang="en-US" sz="2400" dirty="0" smtClean="0">
              <a:latin typeface="Times New Roman" panose="02020603050405020304" pitchFamily="18" charset="0"/>
              <a:cs typeface="Times New Roman" panose="02020603050405020304" pitchFamily="18" charset="0"/>
            </a:endParaRPr>
          </a:p>
        </p:txBody>
      </p:sp>
      <p:pic>
        <p:nvPicPr>
          <p:cNvPr id="4" name="Picture 3" descr="To-Do List by sheikh_tuhin - clip art, clip board, clip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0166" y="2357279"/>
            <a:ext cx="2400169" cy="2995530"/>
          </a:xfrm>
          <a:prstGeom prst="ellipse">
            <a:avLst/>
          </a:prstGeom>
          <a:ln w="76200" cap="rnd">
            <a:solidFill>
              <a:srgbClr val="7030A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aphicFrame>
        <p:nvGraphicFramePr>
          <p:cNvPr id="5" name="Table 4"/>
          <p:cNvGraphicFramePr>
            <a:graphicFrameLocks noGrp="1"/>
          </p:cNvGraphicFramePr>
          <p:nvPr>
            <p:extLst>
              <p:ext uri="{D42A27DB-BD31-4B8C-83A1-F6EECF244321}">
                <p14:modId xmlns:p14="http://schemas.microsoft.com/office/powerpoint/2010/main" val="663566129"/>
              </p:ext>
            </p:extLst>
          </p:nvPr>
        </p:nvGraphicFramePr>
        <p:xfrm>
          <a:off x="744739" y="2894120"/>
          <a:ext cx="8869778" cy="3840480"/>
        </p:xfrm>
        <a:graphic>
          <a:graphicData uri="http://schemas.openxmlformats.org/drawingml/2006/table">
            <a:tbl>
              <a:tblPr firstRow="1" bandRow="1">
                <a:tableStyleId>{5C22544A-7EE6-4342-B048-85BDC9FD1C3A}</a:tableStyleId>
              </a:tblPr>
              <a:tblGrid>
                <a:gridCol w="2752431">
                  <a:extLst>
                    <a:ext uri="{9D8B030D-6E8A-4147-A177-3AD203B41FA5}">
                      <a16:colId xmlns:a16="http://schemas.microsoft.com/office/drawing/2014/main" val="2546932209"/>
                    </a:ext>
                  </a:extLst>
                </a:gridCol>
                <a:gridCol w="3160755">
                  <a:extLst>
                    <a:ext uri="{9D8B030D-6E8A-4147-A177-3AD203B41FA5}">
                      <a16:colId xmlns:a16="http://schemas.microsoft.com/office/drawing/2014/main" val="328184061"/>
                    </a:ext>
                  </a:extLst>
                </a:gridCol>
                <a:gridCol w="2956592">
                  <a:extLst>
                    <a:ext uri="{9D8B030D-6E8A-4147-A177-3AD203B41FA5}">
                      <a16:colId xmlns:a16="http://schemas.microsoft.com/office/drawing/2014/main" val="3661661374"/>
                    </a:ext>
                  </a:extLst>
                </a:gridCol>
              </a:tblGrid>
              <a:tr h="307759">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2601332319"/>
                  </a:ext>
                </a:extLst>
              </a:tr>
              <a:tr h="161573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smtClean="0">
                          <a:latin typeface="Times New Roman" panose="02020603050405020304" pitchFamily="18" charset="0"/>
                          <a:cs typeface="Times New Roman" panose="02020603050405020304" pitchFamily="18" charset="0"/>
                        </a:rPr>
                        <a:t>Risks if the subject is or may become pregnant</a:t>
                      </a:r>
                    </a:p>
                    <a:p>
                      <a:endParaRPr lang="en-US" sz="2400" dirty="0">
                        <a:latin typeface="Times New Roman" panose="02020603050405020304" pitchFamily="18" charset="0"/>
                        <a:cs typeface="Times New Roman" panose="02020603050405020304" pitchFamily="18"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smtClean="0">
                          <a:latin typeface="Times New Roman" panose="02020603050405020304" pitchFamily="18" charset="0"/>
                          <a:cs typeface="Times New Roman" panose="02020603050405020304" pitchFamily="18" charset="0"/>
                        </a:rPr>
                        <a:t>Circumstances under which the subject’s participation may be terminated by the PI</a:t>
                      </a:r>
                    </a:p>
                    <a:p>
                      <a:endParaRPr lang="en-US" sz="2400" dirty="0">
                        <a:latin typeface="Times New Roman" panose="02020603050405020304" pitchFamily="18" charset="0"/>
                        <a:cs typeface="Times New Roman" panose="02020603050405020304" pitchFamily="18" charset="0"/>
                      </a:endParaRPr>
                    </a:p>
                  </a:txBody>
                  <a:tcPr/>
                </a:tc>
                <a:tc>
                  <a:txBody>
                    <a:bodyPr/>
                    <a:lstStyle/>
                    <a:p>
                      <a:pPr lvl="1"/>
                      <a:r>
                        <a:rPr lang="en-US" sz="2400" dirty="0" smtClean="0">
                          <a:latin typeface="Times New Roman" panose="02020603050405020304" pitchFamily="18" charset="0"/>
                          <a:cs typeface="Times New Roman" panose="02020603050405020304" pitchFamily="18" charset="0"/>
                        </a:rPr>
                        <a:t>Additional costs to the subject</a:t>
                      </a:r>
                    </a:p>
                  </a:txBody>
                  <a:tcPr/>
                </a:tc>
                <a:extLst>
                  <a:ext uri="{0D108BD9-81ED-4DB2-BD59-A6C34878D82A}">
                    <a16:rowId xmlns:a16="http://schemas.microsoft.com/office/drawing/2014/main" val="755490062"/>
                  </a:ext>
                </a:extLst>
              </a:tr>
              <a:tr h="1307977">
                <a:tc>
                  <a:txBody>
                    <a:bodyPr/>
                    <a:lstStyle/>
                    <a:p>
                      <a:r>
                        <a:rPr lang="en-US" sz="2400" dirty="0" smtClean="0">
                          <a:latin typeface="Times New Roman" panose="02020603050405020304" pitchFamily="18" charset="0"/>
                          <a:cs typeface="Times New Roman" panose="02020603050405020304" pitchFamily="18" charset="0"/>
                        </a:rPr>
                        <a:t>New findings that may affect willingness to participate</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smtClean="0">
                          <a:latin typeface="Times New Roman" panose="02020603050405020304" pitchFamily="18" charset="0"/>
                          <a:cs typeface="Times New Roman" panose="02020603050405020304" pitchFamily="18" charset="0"/>
                        </a:rPr>
                        <a:t>Approximate number of subjects</a:t>
                      </a:r>
                      <a:endParaRPr lang="en-US" sz="2400" dirty="0">
                        <a:latin typeface="Times New Roman" panose="02020603050405020304" pitchFamily="18" charset="0"/>
                        <a:cs typeface="Times New Roman" panose="02020603050405020304" pitchFamily="18"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smtClean="0">
                          <a:latin typeface="Times New Roman" panose="02020603050405020304" pitchFamily="18" charset="0"/>
                          <a:cs typeface="Times New Roman" panose="02020603050405020304" pitchFamily="18" charset="0"/>
                        </a:rPr>
                        <a:t>Consequences of a subject’s decision to withdraw</a:t>
                      </a:r>
                    </a:p>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71850935"/>
                  </a:ext>
                </a:extLst>
              </a:tr>
            </a:tbl>
          </a:graphicData>
        </a:graphic>
      </p:graphicFrame>
    </p:spTree>
    <p:extLst>
      <p:ext uri="{BB962C8B-B14F-4D97-AF65-F5344CB8AC3E}">
        <p14:creationId xmlns:p14="http://schemas.microsoft.com/office/powerpoint/2010/main" val="16845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9023714" cy="1996966"/>
          </a:xfrm>
        </p:spPr>
        <p:txBody>
          <a:bodyPr>
            <a:noAutofit/>
          </a:bodyPr>
          <a:lstStyle/>
          <a:p>
            <a:r>
              <a:rPr lang="en-US" sz="5400" b="1" dirty="0">
                <a:solidFill>
                  <a:srgbClr val="7030A0"/>
                </a:solidFill>
                <a:latin typeface="Times New Roman" panose="02020603050405020304" pitchFamily="18" charset="0"/>
                <a:cs typeface="Times New Roman" panose="02020603050405020304" pitchFamily="18" charset="0"/>
              </a:rPr>
              <a:t>What: What Responsibilities Do We Have as Researchers?</a:t>
            </a:r>
          </a:p>
        </p:txBody>
      </p:sp>
      <p:sp>
        <p:nvSpPr>
          <p:cNvPr id="3" name="Content Placeholder 2"/>
          <p:cNvSpPr>
            <a:spLocks noGrp="1"/>
          </p:cNvSpPr>
          <p:nvPr>
            <p:ph idx="1"/>
          </p:nvPr>
        </p:nvSpPr>
        <p:spPr>
          <a:xfrm>
            <a:off x="677334" y="2359152"/>
            <a:ext cx="8596668" cy="4297679"/>
          </a:xfrm>
        </p:spPr>
        <p:txBody>
          <a:bodyPr>
            <a:normAutofit fontScale="92500" lnSpcReduction="20000"/>
          </a:bodyPr>
          <a:lstStyle/>
          <a:p>
            <a:pPr indent="-557213">
              <a:lnSpc>
                <a:spcPct val="90000"/>
              </a:lnSpc>
              <a:defRPr/>
            </a:pPr>
            <a:r>
              <a:rPr lang="en-US" sz="2600" dirty="0">
                <a:solidFill>
                  <a:schemeClr val="tx1"/>
                </a:solidFill>
                <a:latin typeface="Times New Roman" panose="02020603050405020304" pitchFamily="18" charset="0"/>
                <a:cs typeface="Times New Roman" panose="02020603050405020304" pitchFamily="18" charset="0"/>
              </a:rPr>
              <a:t>Protect the subject’s rights and safety</a:t>
            </a:r>
          </a:p>
          <a:p>
            <a:pPr marL="0" indent="0">
              <a:lnSpc>
                <a:spcPct val="90000"/>
              </a:lnSpc>
              <a:buNone/>
              <a:defRPr/>
            </a:pPr>
            <a:endParaRPr lang="en-US" sz="2600" dirty="0">
              <a:solidFill>
                <a:schemeClr val="tx1"/>
              </a:solidFill>
              <a:latin typeface="Times New Roman" panose="02020603050405020304" pitchFamily="18" charset="0"/>
              <a:cs typeface="Times New Roman" panose="02020603050405020304" pitchFamily="18" charset="0"/>
            </a:endParaRPr>
          </a:p>
          <a:p>
            <a:pPr indent="-557213">
              <a:lnSpc>
                <a:spcPct val="90000"/>
              </a:lnSpc>
              <a:defRPr/>
            </a:pPr>
            <a:r>
              <a:rPr lang="en-US" sz="2600" dirty="0">
                <a:solidFill>
                  <a:schemeClr val="tx1"/>
                </a:solidFill>
                <a:latin typeface="Times New Roman" panose="02020603050405020304" pitchFamily="18" charset="0"/>
                <a:cs typeface="Times New Roman" panose="02020603050405020304" pitchFamily="18" charset="0"/>
              </a:rPr>
              <a:t>Assure each person is adequately informed </a:t>
            </a:r>
          </a:p>
          <a:p>
            <a:pPr marL="0" indent="0">
              <a:lnSpc>
                <a:spcPct val="90000"/>
              </a:lnSpc>
              <a:buNone/>
              <a:defRPr/>
            </a:pPr>
            <a:endParaRPr lang="en-US" sz="2600" dirty="0">
              <a:solidFill>
                <a:schemeClr val="tx1"/>
              </a:solidFill>
              <a:latin typeface="Times New Roman" panose="02020603050405020304" pitchFamily="18" charset="0"/>
              <a:cs typeface="Times New Roman" panose="02020603050405020304" pitchFamily="18" charset="0"/>
            </a:endParaRPr>
          </a:p>
          <a:p>
            <a:pPr indent="-557213">
              <a:lnSpc>
                <a:spcPct val="90000"/>
              </a:lnSpc>
              <a:defRPr/>
            </a:pPr>
            <a:r>
              <a:rPr lang="en-US" sz="2600" dirty="0">
                <a:solidFill>
                  <a:schemeClr val="tx1"/>
                </a:solidFill>
                <a:latin typeface="Times New Roman" panose="02020603050405020304" pitchFamily="18" charset="0"/>
                <a:cs typeface="Times New Roman" panose="02020603050405020304" pitchFamily="18" charset="0"/>
              </a:rPr>
              <a:t>Ensure each subject volunteers </a:t>
            </a:r>
            <a:r>
              <a:rPr lang="en-US" sz="2600" dirty="0" smtClean="0">
                <a:solidFill>
                  <a:schemeClr val="tx1"/>
                </a:solidFill>
                <a:latin typeface="Times New Roman" panose="02020603050405020304" pitchFamily="18" charset="0"/>
                <a:cs typeface="Times New Roman" panose="02020603050405020304" pitchFamily="18" charset="0"/>
              </a:rPr>
              <a:t>without </a:t>
            </a:r>
            <a:r>
              <a:rPr lang="en-US" sz="2600" dirty="0">
                <a:solidFill>
                  <a:schemeClr val="tx1"/>
                </a:solidFill>
                <a:latin typeface="Times New Roman" panose="02020603050405020304" pitchFamily="18" charset="0"/>
                <a:cs typeface="Times New Roman" panose="02020603050405020304" pitchFamily="18" charset="0"/>
              </a:rPr>
              <a:t>coercion or undue 		</a:t>
            </a:r>
            <a:r>
              <a:rPr lang="en-US" sz="2600" dirty="0" smtClean="0">
                <a:solidFill>
                  <a:schemeClr val="tx1"/>
                </a:solidFill>
                <a:latin typeface="Times New Roman" panose="02020603050405020304" pitchFamily="18" charset="0"/>
                <a:cs typeface="Times New Roman" panose="02020603050405020304" pitchFamily="18" charset="0"/>
              </a:rPr>
              <a:t>	 influence </a:t>
            </a:r>
            <a:r>
              <a:rPr lang="en-US" sz="2600" dirty="0">
                <a:solidFill>
                  <a:schemeClr val="tx1"/>
                </a:solidFill>
                <a:latin typeface="Times New Roman" panose="02020603050405020304" pitchFamily="18" charset="0"/>
                <a:cs typeface="Times New Roman" panose="02020603050405020304" pitchFamily="18" charset="0"/>
              </a:rPr>
              <a:t>to participate in the study</a:t>
            </a:r>
          </a:p>
          <a:p>
            <a:pPr marL="0" indent="0">
              <a:lnSpc>
                <a:spcPct val="90000"/>
              </a:lnSpc>
              <a:buNone/>
              <a:defRPr/>
            </a:pPr>
            <a:endParaRPr lang="en-US" sz="2600" dirty="0">
              <a:solidFill>
                <a:schemeClr val="tx1"/>
              </a:solidFill>
              <a:latin typeface="Times New Roman" panose="02020603050405020304" pitchFamily="18" charset="0"/>
              <a:cs typeface="Times New Roman" panose="02020603050405020304" pitchFamily="18" charset="0"/>
            </a:endParaRPr>
          </a:p>
          <a:p>
            <a:pPr indent="-557213">
              <a:lnSpc>
                <a:spcPct val="90000"/>
              </a:lnSpc>
              <a:defRPr/>
            </a:pPr>
            <a:r>
              <a:rPr lang="en-US" sz="2600" dirty="0">
                <a:solidFill>
                  <a:schemeClr val="tx1"/>
                </a:solidFill>
                <a:latin typeface="Times New Roman" panose="02020603050405020304" pitchFamily="18" charset="0"/>
                <a:cs typeface="Times New Roman" panose="02020603050405020304" pitchFamily="18" charset="0"/>
              </a:rPr>
              <a:t>Reduce risk to a minimum for the subject/do no harm</a:t>
            </a:r>
          </a:p>
          <a:p>
            <a:pPr marL="0" indent="0">
              <a:lnSpc>
                <a:spcPct val="90000"/>
              </a:lnSpc>
              <a:buNone/>
              <a:defRPr/>
            </a:pPr>
            <a:endParaRPr lang="en-US" sz="2600" dirty="0">
              <a:solidFill>
                <a:schemeClr val="tx1"/>
              </a:solidFill>
              <a:latin typeface="Times New Roman" panose="02020603050405020304" pitchFamily="18" charset="0"/>
              <a:cs typeface="Times New Roman" panose="02020603050405020304" pitchFamily="18" charset="0"/>
            </a:endParaRPr>
          </a:p>
          <a:p>
            <a:pPr indent="-557213">
              <a:lnSpc>
                <a:spcPct val="90000"/>
              </a:lnSpc>
              <a:defRPr/>
            </a:pPr>
            <a:r>
              <a:rPr lang="en-US" sz="2600" dirty="0">
                <a:solidFill>
                  <a:schemeClr val="tx1"/>
                </a:solidFill>
                <a:latin typeface="Times New Roman" panose="02020603050405020304" pitchFamily="18" charset="0"/>
                <a:cs typeface="Times New Roman" panose="02020603050405020304" pitchFamily="18" charset="0"/>
              </a:rPr>
              <a:t>Perform delegated tasks according to the </a:t>
            </a:r>
            <a:r>
              <a:rPr lang="en-US" sz="2600" dirty="0" smtClean="0">
                <a:solidFill>
                  <a:schemeClr val="tx1"/>
                </a:solidFill>
                <a:latin typeface="Times New Roman" panose="02020603050405020304" pitchFamily="18" charset="0"/>
                <a:cs typeface="Times New Roman" panose="02020603050405020304" pitchFamily="18" charset="0"/>
              </a:rPr>
              <a:t>protocol and which     	 you are qualified to conduct</a:t>
            </a:r>
            <a:endParaRPr lang="en-US" sz="2600" dirty="0">
              <a:solidFill>
                <a:schemeClr val="tx1"/>
              </a:solidFill>
              <a:latin typeface="Times New Roman" panose="02020603050405020304" pitchFamily="18" charset="0"/>
              <a:cs typeface="Times New Roman" panose="02020603050405020304" pitchFamily="18" charset="0"/>
            </a:endParaRPr>
          </a:p>
          <a:p>
            <a:pPr marL="0" indent="0">
              <a:buNone/>
            </a:pPr>
            <a:endParaRPr lang="en-US" dirty="0">
              <a:solidFill>
                <a:schemeClr val="tx1"/>
              </a:solidFill>
            </a:endParaRPr>
          </a:p>
        </p:txBody>
      </p:sp>
      <p:pic>
        <p:nvPicPr>
          <p:cNvPr id="4" name="Picture 3" descr="The Devine Write: Know Your Ro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4002" y="3194096"/>
            <a:ext cx="2197174" cy="1699148"/>
          </a:xfrm>
          <a:prstGeom prst="rect">
            <a:avLst/>
          </a:prstGeom>
          <a:solidFill>
            <a:srgbClr val="000000">
              <a:shade val="95000"/>
            </a:srgbClr>
          </a:solidFill>
          <a:ln w="444500" cap="sq">
            <a:solidFill>
              <a:srgbClr val="7030A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3715054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110" y="497633"/>
            <a:ext cx="9222759" cy="1760375"/>
          </a:xfrm>
        </p:spPr>
        <p:txBody>
          <a:bodyPr>
            <a:normAutofit fontScale="90000"/>
          </a:bodyPr>
          <a:lstStyle/>
          <a:p>
            <a:pPr algn="ctr"/>
            <a:r>
              <a:rPr lang="en-US" sz="5400" b="1" dirty="0">
                <a:solidFill>
                  <a:srgbClr val="7030A0"/>
                </a:solidFill>
                <a:latin typeface="Times New Roman" panose="02020603050405020304" pitchFamily="18" charset="0"/>
                <a:cs typeface="Times New Roman" panose="02020603050405020304" pitchFamily="18" charset="0"/>
              </a:rPr>
              <a:t>What: What Are Some  Barriers to Conducting the ICP?</a:t>
            </a:r>
          </a:p>
        </p:txBody>
      </p:sp>
      <p:sp>
        <p:nvSpPr>
          <p:cNvPr id="3" name="Content Placeholder 2"/>
          <p:cNvSpPr>
            <a:spLocks noGrp="1"/>
          </p:cNvSpPr>
          <p:nvPr>
            <p:ph idx="1"/>
          </p:nvPr>
        </p:nvSpPr>
        <p:spPr>
          <a:xfrm>
            <a:off x="677334" y="2258008"/>
            <a:ext cx="8596668" cy="4441371"/>
          </a:xfrm>
        </p:spPr>
        <p:txBody>
          <a:bodyPr>
            <a:normAutofit/>
          </a:bodyPr>
          <a:lstStyle/>
          <a:p>
            <a:pPr>
              <a:lnSpc>
                <a:spcPct val="90000"/>
              </a:lnSpc>
            </a:pPr>
            <a:r>
              <a:rPr lang="en-US" sz="2400" dirty="0" smtClean="0">
                <a:latin typeface="Times New Roman" panose="02020603050405020304" pitchFamily="18" charset="0"/>
                <a:cs typeface="Times New Roman" panose="02020603050405020304" pitchFamily="18" charset="0"/>
              </a:rPr>
              <a:t>For the subject:</a:t>
            </a:r>
          </a:p>
          <a:p>
            <a:pPr lvl="1">
              <a:lnSpc>
                <a:spcPct val="90000"/>
              </a:lnSpc>
            </a:pPr>
            <a:r>
              <a:rPr lang="en-US" sz="2200" dirty="0" smtClean="0">
                <a:latin typeface="Times New Roman" panose="02020603050405020304" pitchFamily="18" charset="0"/>
                <a:cs typeface="Times New Roman" panose="02020603050405020304" pitchFamily="18" charset="0"/>
              </a:rPr>
              <a:t>Cognition/capacity</a:t>
            </a:r>
            <a:endParaRPr lang="en-US" sz="2200" dirty="0">
              <a:latin typeface="Times New Roman" panose="02020603050405020304" pitchFamily="18" charset="0"/>
              <a:cs typeface="Times New Roman" panose="02020603050405020304" pitchFamily="18" charset="0"/>
            </a:endParaRPr>
          </a:p>
          <a:p>
            <a:pPr lvl="1">
              <a:lnSpc>
                <a:spcPct val="90000"/>
              </a:lnSpc>
            </a:pPr>
            <a:r>
              <a:rPr lang="en-US" sz="2200" dirty="0">
                <a:latin typeface="Times New Roman" panose="02020603050405020304" pitchFamily="18" charset="0"/>
                <a:cs typeface="Times New Roman" panose="02020603050405020304" pitchFamily="18" charset="0"/>
              </a:rPr>
              <a:t>Level of education       </a:t>
            </a:r>
          </a:p>
          <a:p>
            <a:pPr lvl="1">
              <a:lnSpc>
                <a:spcPct val="90000"/>
              </a:lnSpc>
            </a:pPr>
            <a:r>
              <a:rPr lang="en-US" sz="2200" dirty="0">
                <a:latin typeface="Times New Roman" panose="02020603050405020304" pitchFamily="18" charset="0"/>
                <a:cs typeface="Times New Roman" panose="02020603050405020304" pitchFamily="18" charset="0"/>
              </a:rPr>
              <a:t>Social/cultural values  </a:t>
            </a:r>
          </a:p>
          <a:p>
            <a:pPr lvl="1">
              <a:lnSpc>
                <a:spcPct val="90000"/>
              </a:lnSpc>
            </a:pPr>
            <a:r>
              <a:rPr lang="en-US" sz="2200" dirty="0">
                <a:latin typeface="Times New Roman" panose="02020603050405020304" pitchFamily="18" charset="0"/>
                <a:cs typeface="Times New Roman" panose="02020603050405020304" pitchFamily="18" charset="0"/>
              </a:rPr>
              <a:t>Language  </a:t>
            </a:r>
          </a:p>
          <a:p>
            <a:pPr lvl="1">
              <a:lnSpc>
                <a:spcPct val="90000"/>
              </a:lnSpc>
            </a:pPr>
            <a:r>
              <a:rPr lang="en-US" sz="2200" dirty="0">
                <a:latin typeface="Times New Roman" panose="02020603050405020304" pitchFamily="18" charset="0"/>
                <a:cs typeface="Times New Roman" panose="02020603050405020304" pitchFamily="18" charset="0"/>
              </a:rPr>
              <a:t>Age     		    </a:t>
            </a:r>
          </a:p>
          <a:p>
            <a:pPr lvl="1">
              <a:lnSpc>
                <a:spcPct val="90000"/>
              </a:lnSpc>
            </a:pPr>
            <a:r>
              <a:rPr lang="en-US" sz="2200" dirty="0">
                <a:latin typeface="Times New Roman" panose="02020603050405020304" pitchFamily="18" charset="0"/>
                <a:cs typeface="Times New Roman" panose="02020603050405020304" pitchFamily="18" charset="0"/>
              </a:rPr>
              <a:t>Environment    	</a:t>
            </a:r>
          </a:p>
          <a:p>
            <a:pPr lvl="1">
              <a:lnSpc>
                <a:spcPct val="90000"/>
              </a:lnSpc>
            </a:pPr>
            <a:r>
              <a:rPr lang="en-US" sz="2200" dirty="0" smtClean="0">
                <a:latin typeface="Times New Roman" panose="02020603050405020304" pitchFamily="18" charset="0"/>
                <a:cs typeface="Times New Roman" panose="02020603050405020304" pitchFamily="18" charset="0"/>
              </a:rPr>
              <a:t>Anxiety/fear</a:t>
            </a:r>
          </a:p>
          <a:p>
            <a:pPr lvl="1">
              <a:lnSpc>
                <a:spcPct val="90000"/>
              </a:lnSpc>
            </a:pPr>
            <a:r>
              <a:rPr lang="en-US" sz="2200" dirty="0" smtClean="0">
                <a:latin typeface="Times New Roman" panose="02020603050405020304" pitchFamily="18" charset="0"/>
                <a:cs typeface="Times New Roman" panose="02020603050405020304" pitchFamily="18" charset="0"/>
              </a:rPr>
              <a:t>Readability </a:t>
            </a:r>
            <a:r>
              <a:rPr lang="en-US" sz="2200" dirty="0">
                <a:latin typeface="Times New Roman" panose="02020603050405020304" pitchFamily="18" charset="0"/>
                <a:cs typeface="Times New Roman" panose="02020603050405020304" pitchFamily="18" charset="0"/>
              </a:rPr>
              <a:t>of </a:t>
            </a:r>
            <a:r>
              <a:rPr lang="en-US" sz="2200" dirty="0" smtClean="0">
                <a:latin typeface="Times New Roman" panose="02020603050405020304" pitchFamily="18" charset="0"/>
                <a:cs typeface="Times New Roman" panose="02020603050405020304" pitchFamily="18" charset="0"/>
              </a:rPr>
              <a:t>the ICF</a:t>
            </a:r>
          </a:p>
          <a:p>
            <a:pPr lvl="1">
              <a:lnSpc>
                <a:spcPct val="90000"/>
              </a:lnSpc>
            </a:pPr>
            <a:r>
              <a:rPr lang="en-US" sz="2200" dirty="0" smtClean="0">
                <a:latin typeface="Times New Roman" panose="02020603050405020304" pitchFamily="18" charset="0"/>
                <a:cs typeface="Times New Roman" panose="02020603050405020304" pitchFamily="18" charset="0"/>
              </a:rPr>
              <a:t>Length of the ICF</a:t>
            </a:r>
            <a:endParaRPr lang="en-US" sz="2200" dirty="0">
              <a:latin typeface="Times New Roman" panose="02020603050405020304" pitchFamily="18" charset="0"/>
              <a:cs typeface="Times New Roman" panose="02020603050405020304" pitchFamily="18" charset="0"/>
            </a:endParaRPr>
          </a:p>
          <a:p>
            <a:endParaRPr lang="en-US" dirty="0"/>
          </a:p>
        </p:txBody>
      </p:sp>
      <p:pic>
        <p:nvPicPr>
          <p:cNvPr id="5" name="Picture 4" descr="Why I don’t Use GNOME but Everyone Else Shoul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5990" y="3392480"/>
            <a:ext cx="2617494" cy="1676832"/>
          </a:xfrm>
          <a:prstGeom prst="rect">
            <a:avLst/>
          </a:prstGeom>
          <a:ln w="76200" cap="sq" cmpd="thickThin">
            <a:solidFill>
              <a:srgbClr val="7030A0"/>
            </a:solidFill>
            <a:prstDash val="solid"/>
            <a:miter lim="800000"/>
          </a:ln>
          <a:effectLst>
            <a:innerShdw blurRad="76200">
              <a:srgbClr val="000000"/>
            </a:innerShdw>
          </a:effectLst>
        </p:spPr>
      </p:pic>
    </p:spTree>
    <p:extLst>
      <p:ext uri="{BB962C8B-B14F-4D97-AF65-F5344CB8AC3E}">
        <p14:creationId xmlns:p14="http://schemas.microsoft.com/office/powerpoint/2010/main" val="3916097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1000"/>
                                        <p:tgtEl>
                                          <p:spTgt spid="3">
                                            <p:txEl>
                                              <p:pRg st="9" end="9"/>
                                            </p:txEl>
                                          </p:spTgt>
                                        </p:tgtEl>
                                      </p:cBhvr>
                                    </p:animEffect>
                                    <p:anim calcmode="lin" valueType="num">
                                      <p:cBhvr>
                                        <p:cTn id="5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835020"/>
          </a:xfrm>
        </p:spPr>
        <p:txBody>
          <a:bodyPr>
            <a:noAutofit/>
          </a:bodyPr>
          <a:lstStyle/>
          <a:p>
            <a:r>
              <a:rPr lang="en-US" sz="5400" b="1" dirty="0">
                <a:solidFill>
                  <a:srgbClr val="7030A0"/>
                </a:solidFill>
                <a:latin typeface="Times New Roman" panose="02020603050405020304" pitchFamily="18" charset="0"/>
                <a:cs typeface="Times New Roman" panose="02020603050405020304" pitchFamily="18" charset="0"/>
              </a:rPr>
              <a:t>What: What Is Needed After Obtaining Consent?</a:t>
            </a:r>
          </a:p>
        </p:txBody>
      </p:sp>
      <p:sp>
        <p:nvSpPr>
          <p:cNvPr id="3" name="Content Placeholder 2"/>
          <p:cNvSpPr>
            <a:spLocks noGrp="1"/>
          </p:cNvSpPr>
          <p:nvPr>
            <p:ph idx="1"/>
          </p:nvPr>
        </p:nvSpPr>
        <p:spPr>
          <a:xfrm>
            <a:off x="677334" y="2444620"/>
            <a:ext cx="10252936" cy="4120772"/>
          </a:xfrm>
        </p:spPr>
        <p:txBody>
          <a:bodyPr>
            <a:noAutofit/>
          </a:bodyPr>
          <a:lstStyle/>
          <a:p>
            <a:r>
              <a:rPr lang="en-US" sz="2400" dirty="0">
                <a:latin typeface="Times New Roman" panose="02020603050405020304" pitchFamily="18" charset="0"/>
                <a:cs typeface="Times New Roman" panose="02020603050405020304" pitchFamily="18" charset="0"/>
              </a:rPr>
              <a:t>Original to be maintained with research documents unless approval by IRB to maintain in different </a:t>
            </a:r>
            <a:r>
              <a:rPr lang="en-US" sz="2400" dirty="0" smtClean="0">
                <a:latin typeface="Times New Roman" panose="02020603050405020304" pitchFamily="18" charset="0"/>
                <a:cs typeface="Times New Roman" panose="02020603050405020304" pitchFamily="18" charset="0"/>
              </a:rPr>
              <a:t>manner</a:t>
            </a:r>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Give a </a:t>
            </a:r>
            <a:r>
              <a:rPr lang="en-US" sz="2400" dirty="0">
                <a:latin typeface="Times New Roman" panose="02020603050405020304" pitchFamily="18" charset="0"/>
                <a:cs typeface="Times New Roman" panose="02020603050405020304" pitchFamily="18" charset="0"/>
              </a:rPr>
              <a:t>copy to </a:t>
            </a:r>
            <a:r>
              <a:rPr lang="en-US" sz="2400" dirty="0" smtClean="0">
                <a:latin typeface="Times New Roman" panose="02020603050405020304" pitchFamily="18" charset="0"/>
                <a:cs typeface="Times New Roman" panose="02020603050405020304" pitchFamily="18" charset="0"/>
              </a:rPr>
              <a:t>subject, give a </a:t>
            </a:r>
            <a:r>
              <a:rPr lang="en-US" sz="2400" dirty="0">
                <a:latin typeface="Times New Roman" panose="02020603050405020304" pitchFamily="18" charset="0"/>
                <a:cs typeface="Times New Roman" panose="02020603050405020304" pitchFamily="18" charset="0"/>
              </a:rPr>
              <a:t>s</a:t>
            </a:r>
            <a:r>
              <a:rPr lang="en-US" sz="2400" dirty="0" smtClean="0">
                <a:latin typeface="Times New Roman" panose="02020603050405020304" pitchFamily="18" charset="0"/>
                <a:cs typeface="Times New Roman" panose="02020603050405020304" pitchFamily="18" charset="0"/>
              </a:rPr>
              <a:t>igned copy if following ICH GCP E6(R2)</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Completion of the ICP </a:t>
            </a:r>
            <a:r>
              <a:rPr lang="en-US" sz="2400" dirty="0" smtClean="0">
                <a:latin typeface="Times New Roman" panose="02020603050405020304" pitchFamily="18" charset="0"/>
                <a:cs typeface="Times New Roman" panose="02020603050405020304" pitchFamily="18" charset="0"/>
              </a:rPr>
              <a:t>documentation</a:t>
            </a:r>
          </a:p>
          <a:p>
            <a:r>
              <a:rPr lang="en-US" sz="2400" dirty="0" smtClean="0">
                <a:latin typeface="Times New Roman" panose="02020603050405020304" pitchFamily="18" charset="0"/>
                <a:cs typeface="Times New Roman" panose="02020603050405020304" pitchFamily="18" charset="0"/>
              </a:rPr>
              <a:t>Document/place a copy of the signed ICF in the subject’s medical record (if required)</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Document continued desire to participate at each subsequent study </a:t>
            </a:r>
            <a:r>
              <a:rPr lang="en-US" sz="2400" dirty="0" smtClean="0">
                <a:latin typeface="Times New Roman" panose="02020603050405020304" pitchFamily="18" charset="0"/>
                <a:cs typeface="Times New Roman" panose="02020603050405020304" pitchFamily="18" charset="0"/>
              </a:rPr>
              <a:t>visit</a:t>
            </a:r>
          </a:p>
          <a:p>
            <a:r>
              <a:rPr lang="en-US" sz="2400" dirty="0" smtClean="0">
                <a:latin typeface="Times New Roman" panose="02020603050405020304" pitchFamily="18" charset="0"/>
                <a:cs typeface="Times New Roman" panose="02020603050405020304" pitchFamily="18" charset="0"/>
              </a:rPr>
              <a:t>Re-Consent if needed</a:t>
            </a:r>
          </a:p>
          <a:p>
            <a:r>
              <a:rPr lang="en-US" sz="2400" dirty="0" smtClean="0">
                <a:latin typeface="Times New Roman" panose="02020603050405020304" pitchFamily="18" charset="0"/>
                <a:cs typeface="Times New Roman" panose="02020603050405020304" pitchFamily="18" charset="0"/>
              </a:rPr>
              <a:t>Remember--- IT IS an ONGOING PROCESS??</a:t>
            </a:r>
            <a:endParaRPr lang="en-US" sz="2400" dirty="0">
              <a:latin typeface="Times New Roman" panose="02020603050405020304" pitchFamily="18" charset="0"/>
              <a:cs typeface="Times New Roman" panose="02020603050405020304" pitchFamily="18" charset="0"/>
            </a:endParaRPr>
          </a:p>
        </p:txBody>
      </p:sp>
      <p:pic>
        <p:nvPicPr>
          <p:cNvPr id="4" name="Picture 3" descr="Faire des listes pour commencer à écrire | ecrirecoach"/>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9240" y="3217744"/>
            <a:ext cx="1149535" cy="1640301"/>
          </a:xfrm>
          <a:prstGeom prst="rect">
            <a:avLst/>
          </a:prstGeom>
          <a:ln w="228600" cap="sq" cmpd="thickThin">
            <a:solidFill>
              <a:srgbClr val="7030A0"/>
            </a:solidFill>
            <a:prstDash val="solid"/>
            <a:miter lim="800000"/>
          </a:ln>
          <a:effectLst>
            <a:innerShdw blurRad="76200">
              <a:srgbClr val="000000"/>
            </a:innerShdw>
          </a:effectLst>
        </p:spPr>
      </p:pic>
    </p:spTree>
    <p:extLst>
      <p:ext uri="{BB962C8B-B14F-4D97-AF65-F5344CB8AC3E}">
        <p14:creationId xmlns:p14="http://schemas.microsoft.com/office/powerpoint/2010/main" val="326486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AB9A5-BDBE-7949-899D-B1F8B24B8F18}"/>
              </a:ext>
            </a:extLst>
          </p:cNvPr>
          <p:cNvSpPr>
            <a:spLocks noGrp="1"/>
          </p:cNvSpPr>
          <p:nvPr>
            <p:ph type="title"/>
          </p:nvPr>
        </p:nvSpPr>
        <p:spPr>
          <a:xfrm>
            <a:off x="677334" y="609599"/>
            <a:ext cx="8596668" cy="1709057"/>
          </a:xfrm>
        </p:spPr>
        <p:txBody>
          <a:bodyPr>
            <a:noAutofit/>
          </a:bodyPr>
          <a:lstStyle/>
          <a:p>
            <a:pPr algn="ctr"/>
            <a:r>
              <a:rPr lang="en-US" sz="5400" b="1" dirty="0" smtClean="0">
                <a:solidFill>
                  <a:srgbClr val="7030A0"/>
                </a:solidFill>
                <a:latin typeface="Times New Roman" panose="02020603050405020304" pitchFamily="18" charset="0"/>
                <a:cs typeface="Times New Roman" panose="02020603050405020304" pitchFamily="18" charset="0"/>
              </a:rPr>
              <a:t>What: What </a:t>
            </a:r>
            <a:r>
              <a:rPr lang="en-US" sz="5400" b="1" dirty="0">
                <a:solidFill>
                  <a:srgbClr val="7030A0"/>
                </a:solidFill>
                <a:latin typeface="Times New Roman" panose="02020603050405020304" pitchFamily="18" charset="0"/>
                <a:cs typeface="Times New Roman" panose="02020603050405020304" pitchFamily="18" charset="0"/>
              </a:rPr>
              <a:t>to Document </a:t>
            </a:r>
            <a:br>
              <a:rPr lang="en-US" sz="5400" b="1" dirty="0">
                <a:solidFill>
                  <a:srgbClr val="7030A0"/>
                </a:solidFill>
                <a:latin typeface="Times New Roman" panose="02020603050405020304" pitchFamily="18" charset="0"/>
                <a:cs typeface="Times New Roman" panose="02020603050405020304" pitchFamily="18" charset="0"/>
              </a:rPr>
            </a:br>
            <a:r>
              <a:rPr lang="en-US" sz="5400" b="1" dirty="0" smtClean="0">
                <a:solidFill>
                  <a:srgbClr val="7030A0"/>
                </a:solidFill>
                <a:latin typeface="Times New Roman" panose="02020603050405020304" pitchFamily="18" charset="0"/>
                <a:cs typeface="Times New Roman" panose="02020603050405020304" pitchFamily="18" charset="0"/>
              </a:rPr>
              <a:t>regarding the </a:t>
            </a:r>
            <a:r>
              <a:rPr lang="en-US" sz="5400" b="1" dirty="0">
                <a:solidFill>
                  <a:srgbClr val="7030A0"/>
                </a:solidFill>
                <a:latin typeface="Times New Roman" panose="02020603050405020304" pitchFamily="18" charset="0"/>
                <a:cs typeface="Times New Roman" panose="02020603050405020304" pitchFamily="18" charset="0"/>
              </a:rPr>
              <a:t>ICP?</a:t>
            </a:r>
          </a:p>
        </p:txBody>
      </p:sp>
      <p:sp>
        <p:nvSpPr>
          <p:cNvPr id="3" name="Content Placeholder 2">
            <a:extLst>
              <a:ext uri="{FF2B5EF4-FFF2-40B4-BE49-F238E27FC236}">
                <a16:creationId xmlns:a16="http://schemas.microsoft.com/office/drawing/2014/main" id="{3CF944D7-0899-7241-B67D-BA2758BD0A6A}"/>
              </a:ext>
            </a:extLst>
          </p:cNvPr>
          <p:cNvSpPr>
            <a:spLocks noGrp="1"/>
          </p:cNvSpPr>
          <p:nvPr>
            <p:ph idx="1"/>
          </p:nvPr>
        </p:nvSpPr>
        <p:spPr>
          <a:xfrm>
            <a:off x="677334" y="2726871"/>
            <a:ext cx="10444322" cy="3971641"/>
          </a:xfrm>
        </p:spPr>
        <p:txBody>
          <a:bodyPr>
            <a:normAutofit/>
          </a:bodyPr>
          <a:lstStyle/>
          <a:p>
            <a:r>
              <a:rPr lang="en-US" sz="2400" dirty="0">
                <a:latin typeface="Times New Roman" panose="02020603050405020304" pitchFamily="18" charset="0"/>
                <a:cs typeface="Times New Roman" panose="02020603050405020304" pitchFamily="18" charset="0"/>
              </a:rPr>
              <a:t>Utilize a template for </a:t>
            </a:r>
            <a:r>
              <a:rPr lang="en-US" sz="2400" dirty="0" smtClean="0">
                <a:latin typeface="Times New Roman" panose="02020603050405020304" pitchFamily="18" charset="0"/>
                <a:cs typeface="Times New Roman" panose="02020603050405020304" pitchFamily="18" charset="0"/>
              </a:rPr>
              <a:t>documentation of the process</a:t>
            </a:r>
          </a:p>
          <a:p>
            <a:pPr lvl="1"/>
            <a:r>
              <a:rPr lang="en-US" sz="2400" dirty="0" smtClean="0">
                <a:latin typeface="Times New Roman" panose="02020603050405020304" pitchFamily="18" charset="0"/>
                <a:cs typeface="Times New Roman" panose="02020603050405020304" pitchFamily="18" charset="0"/>
              </a:rPr>
              <a:t>Sufficient opportunity to consider participation</a:t>
            </a:r>
          </a:p>
          <a:p>
            <a:pPr lvl="2"/>
            <a:r>
              <a:rPr lang="en-US" sz="2400" dirty="0" smtClean="0">
                <a:latin typeface="Times New Roman" panose="02020603050405020304" pitchFamily="18" charset="0"/>
                <a:cs typeface="Times New Roman" panose="02020603050405020304" pitchFamily="18" charset="0"/>
              </a:rPr>
              <a:t>ample time and opportunity to inquire details of the trial</a:t>
            </a:r>
          </a:p>
          <a:p>
            <a:pPr lvl="1"/>
            <a:r>
              <a:rPr lang="en-US" sz="2400" dirty="0" smtClean="0">
                <a:latin typeface="Times New Roman" panose="02020603050405020304" pitchFamily="18" charset="0"/>
                <a:cs typeface="Times New Roman" panose="02020603050405020304" pitchFamily="18" charset="0"/>
              </a:rPr>
              <a:t>ICP conducted without coercion or undue influence</a:t>
            </a:r>
          </a:p>
          <a:p>
            <a:pPr lvl="1"/>
            <a:r>
              <a:rPr lang="en-US" sz="2400" dirty="0" smtClean="0">
                <a:latin typeface="Times New Roman" panose="02020603050405020304" pitchFamily="18" charset="0"/>
                <a:cs typeface="Times New Roman" panose="02020603050405020304" pitchFamily="18" charset="0"/>
              </a:rPr>
              <a:t>Subject states understanding of procedures, risks, and  </a:t>
            </a:r>
            <a:r>
              <a:rPr lang="en-US" sz="2400" dirty="0">
                <a:latin typeface="Times New Roman" panose="02020603050405020304" pitchFamily="18" charset="0"/>
                <a:cs typeface="Times New Roman" panose="02020603050405020304" pitchFamily="18" charset="0"/>
              </a:rPr>
              <a:t>b</a:t>
            </a:r>
            <a:r>
              <a:rPr lang="en-US" sz="2400" dirty="0" smtClean="0">
                <a:latin typeface="Times New Roman" panose="02020603050405020304" pitchFamily="18" charset="0"/>
                <a:cs typeface="Times New Roman" panose="02020603050405020304" pitchFamily="18" charset="0"/>
              </a:rPr>
              <a:t>enefits</a:t>
            </a:r>
          </a:p>
          <a:p>
            <a:pPr lvl="1"/>
            <a:r>
              <a:rPr lang="en-US" sz="2400" dirty="0" smtClean="0">
                <a:latin typeface="Times New Roman" panose="02020603050405020304" pitchFamily="18" charset="0"/>
                <a:cs typeface="Times New Roman" panose="02020603050405020304" pitchFamily="18" charset="0"/>
              </a:rPr>
              <a:t>ICF signed and dated before any study procedures were performed</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lvl="1"/>
            <a:endParaRPr lang="en-US" dirty="0"/>
          </a:p>
        </p:txBody>
      </p:sp>
      <p:pic>
        <p:nvPicPr>
          <p:cNvPr id="4" name="Picture 3" descr="Writing and Film-making Competitions – Mount Aspiring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1675" y="1297620"/>
            <a:ext cx="2125252" cy="2058139"/>
          </a:xfrm>
          <a:prstGeom prst="rect">
            <a:avLst/>
          </a:prstGeom>
          <a:solidFill>
            <a:srgbClr val="FFFFFF">
              <a:shade val="85000"/>
            </a:srgbClr>
          </a:solidFill>
          <a:ln w="190500" cap="rnd">
            <a:solidFill>
              <a:srgbClr val="7030A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5000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0386906" cy="1694688"/>
          </a:xfrm>
        </p:spPr>
        <p:txBody>
          <a:bodyPr>
            <a:noAutofit/>
          </a:bodyPr>
          <a:lstStyle/>
          <a:p>
            <a:r>
              <a:rPr lang="en-US" sz="5400" b="1" dirty="0">
                <a:solidFill>
                  <a:srgbClr val="7030A0"/>
                </a:solidFill>
                <a:latin typeface="Times New Roman" panose="02020603050405020304" pitchFamily="18" charset="0"/>
                <a:cs typeface="Times New Roman" panose="02020603050405020304" pitchFamily="18" charset="0"/>
              </a:rPr>
              <a:t>What: What Are Some Audit Findings Associated with the ICP?</a:t>
            </a:r>
          </a:p>
        </p:txBody>
      </p:sp>
      <p:sp>
        <p:nvSpPr>
          <p:cNvPr id="3" name="Content Placeholder 2"/>
          <p:cNvSpPr>
            <a:spLocks noGrp="1"/>
          </p:cNvSpPr>
          <p:nvPr>
            <p:ph idx="1"/>
          </p:nvPr>
        </p:nvSpPr>
        <p:spPr>
          <a:xfrm>
            <a:off x="677334" y="3098307"/>
            <a:ext cx="11252396" cy="3600205"/>
          </a:xfrm>
        </p:spPr>
        <p:txBody>
          <a:bodyPr>
            <a:normAutofit/>
          </a:bodyPr>
          <a:lstStyle/>
          <a:p>
            <a:pPr lvl="1"/>
            <a:r>
              <a:rPr lang="en-US" sz="2400" dirty="0">
                <a:latin typeface="Times New Roman" panose="02020603050405020304" pitchFamily="18" charset="0"/>
                <a:cs typeface="Times New Roman" panose="02020603050405020304" pitchFamily="18" charset="0"/>
              </a:rPr>
              <a:t>Use of incorrect </a:t>
            </a:r>
            <a:r>
              <a:rPr lang="en-US" sz="2400" dirty="0" smtClean="0">
                <a:latin typeface="Times New Roman" panose="02020603050405020304" pitchFamily="18" charset="0"/>
                <a:cs typeface="Times New Roman" panose="02020603050405020304" pitchFamily="18" charset="0"/>
              </a:rPr>
              <a:t>ICF/expired ICF</a:t>
            </a:r>
          </a:p>
          <a:p>
            <a:pPr lvl="1"/>
            <a:r>
              <a:rPr lang="en-US" sz="2400" dirty="0" smtClean="0">
                <a:latin typeface="Times New Roman" panose="02020603050405020304" pitchFamily="18" charset="0"/>
                <a:cs typeface="Times New Roman" panose="02020603050405020304" pitchFamily="18" charset="0"/>
              </a:rPr>
              <a:t>Research team completing dates/times for subject</a:t>
            </a:r>
            <a:endParaRPr lang="en-US" sz="2400" dirty="0">
              <a:latin typeface="Times New Roman" panose="02020603050405020304" pitchFamily="18" charset="0"/>
              <a:cs typeface="Times New Roman" panose="02020603050405020304" pitchFamily="18" charset="0"/>
            </a:endParaRPr>
          </a:p>
          <a:p>
            <a:pPr lvl="1"/>
            <a:r>
              <a:rPr lang="en-US" sz="2400" dirty="0">
                <a:latin typeface="Times New Roman" panose="02020603050405020304" pitchFamily="18" charset="0"/>
                <a:cs typeface="Times New Roman" panose="02020603050405020304" pitchFamily="18" charset="0"/>
              </a:rPr>
              <a:t>Missing signatures/Omission of initials on each page (if this is a requirement)</a:t>
            </a:r>
          </a:p>
          <a:p>
            <a:pPr lvl="1"/>
            <a:r>
              <a:rPr lang="en-US" sz="2400" dirty="0">
                <a:latin typeface="Times New Roman" panose="02020603050405020304" pitchFamily="18" charset="0"/>
                <a:cs typeface="Times New Roman" panose="02020603050405020304" pitchFamily="18" charset="0"/>
              </a:rPr>
              <a:t>Subjects not re-consented with revised consent</a:t>
            </a:r>
          </a:p>
          <a:p>
            <a:pPr lvl="1"/>
            <a:r>
              <a:rPr lang="en-US" sz="2400" dirty="0">
                <a:latin typeface="Times New Roman" panose="02020603050405020304" pitchFamily="18" charset="0"/>
                <a:cs typeface="Times New Roman" panose="02020603050405020304" pitchFamily="18" charset="0"/>
              </a:rPr>
              <a:t>Incomplete/Incorrect dates/times </a:t>
            </a:r>
          </a:p>
          <a:p>
            <a:pPr lvl="1"/>
            <a:r>
              <a:rPr lang="en-US" sz="2400" dirty="0">
                <a:latin typeface="Times New Roman" panose="02020603050405020304" pitchFamily="18" charset="0"/>
                <a:cs typeface="Times New Roman" panose="02020603050405020304" pitchFamily="18" charset="0"/>
              </a:rPr>
              <a:t>Check boxes within the consent incomplete</a:t>
            </a:r>
          </a:p>
          <a:p>
            <a:pPr lvl="1"/>
            <a:endParaRPr lang="en-US" sz="3100" dirty="0">
              <a:latin typeface="Times New Roman" panose="02020603050405020304" pitchFamily="18" charset="0"/>
              <a:cs typeface="Times New Roman" panose="02020603050405020304" pitchFamily="18" charset="0"/>
            </a:endParaRPr>
          </a:p>
          <a:p>
            <a:pPr marL="457200" lvl="1" indent="0">
              <a:buNone/>
            </a:pPr>
            <a:endParaRPr lang="en-US" dirty="0"/>
          </a:p>
        </p:txBody>
      </p:sp>
      <p:pic>
        <p:nvPicPr>
          <p:cNvPr id="4" name="Picture 3" descr="Contoh 121 Skripsi Akuntansi Audit Lengkap BAB 1-5 Bisa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9714" y="4625266"/>
            <a:ext cx="1934592" cy="1934592"/>
          </a:xfrm>
          <a:prstGeom prst="rect">
            <a:avLst/>
          </a:prstGeom>
          <a:ln w="76200">
            <a:solidFill>
              <a:srgbClr val="7030A0"/>
            </a:solidFill>
          </a:ln>
          <a:effectLst>
            <a:glow rad="101600">
              <a:srgbClr val="7030A0">
                <a:alpha val="60000"/>
              </a:srgbClr>
            </a:glow>
          </a:effectLst>
        </p:spPr>
      </p:pic>
    </p:spTree>
    <p:extLst>
      <p:ext uri="{BB962C8B-B14F-4D97-AF65-F5344CB8AC3E}">
        <p14:creationId xmlns:p14="http://schemas.microsoft.com/office/powerpoint/2010/main" val="339046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10848359" cy="2048540"/>
          </a:xfrm>
        </p:spPr>
        <p:txBody>
          <a:bodyPr>
            <a:noAutofit/>
          </a:bodyPr>
          <a:lstStyle/>
          <a:p>
            <a:r>
              <a:rPr lang="en-US" sz="5400" b="1" dirty="0">
                <a:solidFill>
                  <a:srgbClr val="7030A0"/>
                </a:solidFill>
                <a:latin typeface="Times New Roman" panose="02020603050405020304" pitchFamily="18" charset="0"/>
                <a:cs typeface="Times New Roman" panose="02020603050405020304" pitchFamily="18" charset="0"/>
              </a:rPr>
              <a:t>What: What Are Some Audit Findings Associated with the ICP?</a:t>
            </a:r>
            <a:endParaRPr lang="en-US" sz="5400" dirty="0"/>
          </a:p>
        </p:txBody>
      </p:sp>
      <p:sp>
        <p:nvSpPr>
          <p:cNvPr id="3" name="Content Placeholder 2"/>
          <p:cNvSpPr>
            <a:spLocks noGrp="1"/>
          </p:cNvSpPr>
          <p:nvPr>
            <p:ph idx="1"/>
          </p:nvPr>
        </p:nvSpPr>
        <p:spPr>
          <a:xfrm>
            <a:off x="677334" y="2658140"/>
            <a:ext cx="7942883" cy="3848986"/>
          </a:xfrm>
        </p:spPr>
        <p:txBody>
          <a:bodyPr>
            <a:normAutofit/>
          </a:bodyPr>
          <a:lstStyle/>
          <a:p>
            <a:pPr lvl="1"/>
            <a:r>
              <a:rPr lang="en-US" sz="2400" dirty="0">
                <a:latin typeface="Times New Roman" panose="02020603050405020304" pitchFamily="18" charset="0"/>
                <a:cs typeface="Times New Roman" panose="02020603050405020304" pitchFamily="18" charset="0"/>
              </a:rPr>
              <a:t>Correction does not follow the SLIDE rule (single line, initialed by person making correction, date, explanation of correction if needed) or the use of white out</a:t>
            </a:r>
          </a:p>
          <a:p>
            <a:pPr lvl="1"/>
            <a:r>
              <a:rPr lang="en-US" sz="2400" dirty="0">
                <a:latin typeface="Times New Roman" panose="02020603050405020304" pitchFamily="18" charset="0"/>
                <a:cs typeface="Times New Roman" panose="02020603050405020304" pitchFamily="18" charset="0"/>
              </a:rPr>
              <a:t>Investigator signature outside of 72 hour window (if this is a requirement)</a:t>
            </a:r>
          </a:p>
          <a:p>
            <a:pPr lvl="1"/>
            <a:r>
              <a:rPr lang="en-US" sz="2400" dirty="0">
                <a:latin typeface="Times New Roman" panose="02020603050405020304" pitchFamily="18" charset="0"/>
                <a:cs typeface="Times New Roman" panose="02020603050405020304" pitchFamily="18" charset="0"/>
              </a:rPr>
              <a:t>ICP documentation not found</a:t>
            </a:r>
          </a:p>
          <a:p>
            <a:pPr lvl="1"/>
            <a:r>
              <a:rPr lang="en-US" sz="2400" dirty="0">
                <a:latin typeface="Times New Roman" panose="02020603050405020304" pitchFamily="18" charset="0"/>
                <a:cs typeface="Times New Roman" panose="02020603050405020304" pitchFamily="18" charset="0"/>
              </a:rPr>
              <a:t>Person obtaining consent not qualified (not on DOA, not on IRB application)</a:t>
            </a:r>
          </a:p>
          <a:p>
            <a:endParaRPr lang="en-US" dirty="0"/>
          </a:p>
        </p:txBody>
      </p:sp>
      <p:pic>
        <p:nvPicPr>
          <p:cNvPr id="4" name="Picture 3" descr="Universidade Federal Rural do Semi-Árido - UFERS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9174" y="2318875"/>
            <a:ext cx="2457450" cy="1971675"/>
          </a:xfrm>
          <a:prstGeom prst="rect">
            <a:avLst/>
          </a:prstGeom>
          <a:solidFill>
            <a:srgbClr val="7030A0"/>
          </a:solidFill>
          <a:ln w="76200">
            <a:solidFill>
              <a:srgbClr val="7030A0"/>
            </a:solidFill>
          </a:ln>
          <a:effectLst>
            <a:innerShdw blurRad="63500" dist="50800" dir="13500000">
              <a:prstClr val="black">
                <a:alpha val="50000"/>
              </a:prstClr>
            </a:innerShdw>
            <a:reflection blurRad="6350" stA="50000" endA="300" endPos="55500" dist="50800" dir="5400000" sy="-100000" algn="bl" rotWithShape="0"/>
          </a:effectLst>
        </p:spPr>
      </p:pic>
    </p:spTree>
    <p:extLst>
      <p:ext uri="{BB962C8B-B14F-4D97-AF65-F5344CB8AC3E}">
        <p14:creationId xmlns:p14="http://schemas.microsoft.com/office/powerpoint/2010/main" val="55738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28255"/>
          </a:xfrm>
        </p:spPr>
        <p:txBody>
          <a:bodyPr>
            <a:normAutofit/>
          </a:bodyPr>
          <a:lstStyle/>
          <a:p>
            <a:pPr algn="ctr"/>
            <a:r>
              <a:rPr lang="en-US" sz="5400" b="1" dirty="0">
                <a:solidFill>
                  <a:srgbClr val="7030A0"/>
                </a:solidFill>
                <a:latin typeface="Times New Roman" panose="02020603050405020304" pitchFamily="18" charset="0"/>
                <a:cs typeface="Times New Roman" panose="02020603050405020304" pitchFamily="18" charset="0"/>
              </a:rPr>
              <a:t>Objectives</a:t>
            </a:r>
          </a:p>
        </p:txBody>
      </p:sp>
      <p:sp>
        <p:nvSpPr>
          <p:cNvPr id="3" name="Content Placeholder 2"/>
          <p:cNvSpPr>
            <a:spLocks noGrp="1"/>
          </p:cNvSpPr>
          <p:nvPr>
            <p:ph idx="1"/>
          </p:nvPr>
        </p:nvSpPr>
        <p:spPr>
          <a:xfrm>
            <a:off x="677334" y="1756229"/>
            <a:ext cx="8596668" cy="5013848"/>
          </a:xfrm>
        </p:spPr>
        <p:txBody>
          <a:bodyPr>
            <a:normAutofit/>
          </a:bodyPr>
          <a:lstStyle/>
          <a:p>
            <a:r>
              <a:rPr lang="en-US" sz="2400" dirty="0">
                <a:latin typeface="Times New Roman" panose="02020603050405020304" pitchFamily="18" charset="0"/>
                <a:cs typeface="Times New Roman" panose="02020603050405020304" pitchFamily="18" charset="0"/>
              </a:rPr>
              <a:t>Identify regulations/guidance for the informed consent process (ICP)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Examine processes utilized to conduct the informed consent process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Discuss components and best practices when conducting the informed consent process</a:t>
            </a:r>
          </a:p>
          <a:p>
            <a:pPr marL="0" indent="0">
              <a:buNone/>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Recognize errors and review corrective action and preventions</a:t>
            </a:r>
          </a:p>
          <a:p>
            <a:endParaRPr lang="en-US" sz="28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68716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9158644" cy="1812324"/>
          </a:xfrm>
        </p:spPr>
        <p:txBody>
          <a:bodyPr>
            <a:noAutofit/>
          </a:bodyPr>
          <a:lstStyle/>
          <a:p>
            <a:pPr algn="ctr"/>
            <a:r>
              <a:rPr lang="en-US" sz="5400" b="1" dirty="0">
                <a:solidFill>
                  <a:srgbClr val="7030A0"/>
                </a:solidFill>
                <a:latin typeface="Times New Roman" panose="02020603050405020304" pitchFamily="18" charset="0"/>
                <a:cs typeface="Times New Roman" panose="02020603050405020304" pitchFamily="18" charset="0"/>
              </a:rPr>
              <a:t>What: What </a:t>
            </a:r>
            <a:r>
              <a:rPr lang="en-US" sz="5400" b="1" dirty="0" smtClean="0">
                <a:solidFill>
                  <a:srgbClr val="7030A0"/>
                </a:solidFill>
                <a:latin typeface="Times New Roman" panose="02020603050405020304" pitchFamily="18" charset="0"/>
                <a:cs typeface="Times New Roman" panose="02020603050405020304" pitchFamily="18" charset="0"/>
              </a:rPr>
              <a:t>Needs </a:t>
            </a:r>
            <a:r>
              <a:rPr lang="en-US" sz="5400" b="1" dirty="0">
                <a:solidFill>
                  <a:srgbClr val="7030A0"/>
                </a:solidFill>
                <a:latin typeface="Times New Roman" panose="02020603050405020304" pitchFamily="18" charset="0"/>
                <a:cs typeface="Times New Roman" panose="02020603050405020304" pitchFamily="18" charset="0"/>
              </a:rPr>
              <a:t>to be </a:t>
            </a:r>
            <a:r>
              <a:rPr lang="en-US" sz="5400" b="1" dirty="0" smtClean="0">
                <a:solidFill>
                  <a:srgbClr val="7030A0"/>
                </a:solidFill>
                <a:latin typeface="Times New Roman" panose="02020603050405020304" pitchFamily="18" charset="0"/>
                <a:cs typeface="Times New Roman" panose="02020603050405020304" pitchFamily="18" charset="0"/>
              </a:rPr>
              <a:t>Performed </a:t>
            </a:r>
            <a:r>
              <a:rPr lang="en-US" sz="5400" b="1" dirty="0">
                <a:solidFill>
                  <a:srgbClr val="7030A0"/>
                </a:solidFill>
                <a:latin typeface="Times New Roman" panose="02020603050405020304" pitchFamily="18" charset="0"/>
                <a:cs typeface="Times New Roman" panose="02020603050405020304" pitchFamily="18" charset="0"/>
              </a:rPr>
              <a:t>to Correct Errors?</a:t>
            </a:r>
          </a:p>
        </p:txBody>
      </p:sp>
      <p:sp>
        <p:nvSpPr>
          <p:cNvPr id="3" name="Content Placeholder 2"/>
          <p:cNvSpPr>
            <a:spLocks noGrp="1"/>
          </p:cNvSpPr>
          <p:nvPr>
            <p:ph idx="1"/>
          </p:nvPr>
        </p:nvSpPr>
        <p:spPr>
          <a:xfrm>
            <a:off x="677334" y="2421925"/>
            <a:ext cx="8596668" cy="4293668"/>
          </a:xfrm>
        </p:spPr>
        <p:txBody>
          <a:bodyPr>
            <a:normAutofit lnSpcReduction="10000"/>
          </a:bodyPr>
          <a:lstStyle/>
          <a:p>
            <a:pPr>
              <a:buClr>
                <a:schemeClr val="accent2"/>
              </a:buClr>
            </a:pPr>
            <a:r>
              <a:rPr lang="en-US" sz="2400" dirty="0">
                <a:latin typeface="Times New Roman" panose="02020603050405020304" pitchFamily="18" charset="0"/>
                <a:cs typeface="Times New Roman" panose="02020603050405020304" pitchFamily="18" charset="0"/>
              </a:rPr>
              <a:t>Re-training </a:t>
            </a:r>
          </a:p>
          <a:p>
            <a:pPr marL="0" indent="0">
              <a:buClr>
                <a:schemeClr val="accent2"/>
              </a:buClr>
              <a:buNone/>
            </a:pPr>
            <a:endParaRPr lang="en-US" sz="2400" dirty="0">
              <a:latin typeface="Times New Roman" panose="02020603050405020304" pitchFamily="18" charset="0"/>
              <a:cs typeface="Times New Roman" panose="02020603050405020304" pitchFamily="18" charset="0"/>
            </a:endParaRPr>
          </a:p>
          <a:p>
            <a:pPr>
              <a:buClr>
                <a:schemeClr val="accent2"/>
              </a:buClr>
            </a:pPr>
            <a:r>
              <a:rPr lang="en-US" sz="2400" dirty="0">
                <a:latin typeface="Times New Roman" panose="02020603050405020304" pitchFamily="18" charset="0"/>
                <a:cs typeface="Times New Roman" panose="02020603050405020304" pitchFamily="18" charset="0"/>
              </a:rPr>
              <a:t>Memo/Note to files for additional clarification</a:t>
            </a:r>
          </a:p>
          <a:p>
            <a:pPr marL="0" indent="0">
              <a:buClr>
                <a:schemeClr val="accent2"/>
              </a:buClr>
              <a:buNone/>
            </a:pPr>
            <a:endParaRPr lang="en-US" sz="2400" dirty="0">
              <a:latin typeface="Times New Roman" panose="02020603050405020304" pitchFamily="18" charset="0"/>
              <a:cs typeface="Times New Roman" panose="02020603050405020304" pitchFamily="18" charset="0"/>
            </a:endParaRPr>
          </a:p>
          <a:p>
            <a:pPr>
              <a:buClr>
                <a:schemeClr val="accent2"/>
              </a:buClr>
            </a:pPr>
            <a:r>
              <a:rPr lang="en-US" sz="2400" dirty="0">
                <a:latin typeface="Times New Roman" panose="02020603050405020304" pitchFamily="18" charset="0"/>
                <a:cs typeface="Times New Roman" panose="02020603050405020304" pitchFamily="18" charset="0"/>
              </a:rPr>
              <a:t>Report to the IRB per IRB SOPs</a:t>
            </a:r>
          </a:p>
          <a:p>
            <a:pPr marL="0" indent="0">
              <a:buClr>
                <a:schemeClr val="accent2"/>
              </a:buClr>
              <a:buNone/>
            </a:pPr>
            <a:endParaRPr lang="en-US" sz="2400" dirty="0">
              <a:latin typeface="Times New Roman" panose="02020603050405020304" pitchFamily="18" charset="0"/>
              <a:cs typeface="Times New Roman" panose="02020603050405020304" pitchFamily="18" charset="0"/>
            </a:endParaRPr>
          </a:p>
          <a:p>
            <a:pPr>
              <a:buClr>
                <a:schemeClr val="accent2"/>
              </a:buClr>
            </a:pPr>
            <a:r>
              <a:rPr lang="en-US" sz="2400" dirty="0">
                <a:latin typeface="Times New Roman" panose="02020603050405020304" pitchFamily="18" charset="0"/>
                <a:cs typeface="Times New Roman" panose="02020603050405020304" pitchFamily="18" charset="0"/>
              </a:rPr>
              <a:t>Internal audits</a:t>
            </a:r>
          </a:p>
          <a:p>
            <a:pPr marL="0" indent="0">
              <a:buClr>
                <a:schemeClr val="accent2"/>
              </a:buClr>
              <a:buNone/>
            </a:pPr>
            <a:endParaRPr lang="en-US" sz="2400" dirty="0">
              <a:latin typeface="Times New Roman" panose="02020603050405020304" pitchFamily="18" charset="0"/>
              <a:cs typeface="Times New Roman" panose="02020603050405020304" pitchFamily="18" charset="0"/>
            </a:endParaRPr>
          </a:p>
          <a:p>
            <a:pPr>
              <a:buClr>
                <a:schemeClr val="accent2"/>
              </a:buClr>
            </a:pPr>
            <a:r>
              <a:rPr lang="en-US" sz="2400" dirty="0">
                <a:latin typeface="Times New Roman" panose="02020603050405020304" pitchFamily="18" charset="0"/>
                <a:cs typeface="Times New Roman" panose="02020603050405020304" pitchFamily="18" charset="0"/>
              </a:rPr>
              <a:t>CAPA (Corrective and Preventive Action)</a:t>
            </a:r>
          </a:p>
          <a:p>
            <a:endParaRPr lang="en-US" dirty="0"/>
          </a:p>
        </p:txBody>
      </p:sp>
      <p:pic>
        <p:nvPicPr>
          <p:cNvPr id="4" name="Picture 3" descr="Can Complainers Become Leaders | Leadership Freak"/>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9655" y="2965142"/>
            <a:ext cx="2970609" cy="1974217"/>
          </a:xfrm>
          <a:prstGeom prst="rect">
            <a:avLst/>
          </a:prstGeom>
          <a:solidFill>
            <a:srgbClr val="7030A0"/>
          </a:solidFill>
          <a:ln w="76200">
            <a:solidFill>
              <a:schemeClr val="tx1"/>
            </a:solidFill>
          </a:ln>
          <a:effectLst>
            <a:glow rad="228600">
              <a:srgbClr val="7030A0">
                <a:alpha val="40000"/>
              </a:srgbClr>
            </a:glow>
          </a:effectLst>
        </p:spPr>
      </p:pic>
    </p:spTree>
    <p:extLst>
      <p:ext uri="{BB962C8B-B14F-4D97-AF65-F5344CB8AC3E}">
        <p14:creationId xmlns:p14="http://schemas.microsoft.com/office/powerpoint/2010/main" val="1870223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1683895"/>
          </a:xfrm>
        </p:spPr>
        <p:txBody>
          <a:bodyPr>
            <a:noAutofit/>
          </a:bodyPr>
          <a:lstStyle/>
          <a:p>
            <a:pPr algn="ctr"/>
            <a:r>
              <a:rPr lang="en-US" sz="5400" b="1" dirty="0">
                <a:solidFill>
                  <a:srgbClr val="7030A0"/>
                </a:solidFill>
                <a:latin typeface="Times New Roman" panose="02020603050405020304" pitchFamily="18" charset="0"/>
                <a:cs typeface="Times New Roman" panose="02020603050405020304" pitchFamily="18" charset="0"/>
              </a:rPr>
              <a:t>What: What </a:t>
            </a:r>
            <a:r>
              <a:rPr lang="en-US" sz="5400" b="1" dirty="0" smtClean="0">
                <a:solidFill>
                  <a:srgbClr val="7030A0"/>
                </a:solidFill>
                <a:latin typeface="Times New Roman" panose="02020603050405020304" pitchFamily="18" charset="0"/>
                <a:cs typeface="Times New Roman" panose="02020603050405020304" pitchFamily="18" charset="0"/>
              </a:rPr>
              <a:t>Should You </a:t>
            </a:r>
            <a:r>
              <a:rPr lang="en-US" sz="5400" b="1" dirty="0">
                <a:solidFill>
                  <a:srgbClr val="7030A0"/>
                </a:solidFill>
                <a:latin typeface="Times New Roman" panose="02020603050405020304" pitchFamily="18" charset="0"/>
                <a:cs typeface="Times New Roman" panose="02020603050405020304" pitchFamily="18" charset="0"/>
              </a:rPr>
              <a:t>Do To Avoid Mistakes?</a:t>
            </a:r>
          </a:p>
        </p:txBody>
      </p:sp>
      <p:sp>
        <p:nvSpPr>
          <p:cNvPr id="3" name="Content Placeholder 2"/>
          <p:cNvSpPr>
            <a:spLocks noGrp="1"/>
          </p:cNvSpPr>
          <p:nvPr>
            <p:ph idx="1"/>
          </p:nvPr>
        </p:nvSpPr>
        <p:spPr>
          <a:xfrm>
            <a:off x="677334" y="2293494"/>
            <a:ext cx="11316192" cy="4564505"/>
          </a:xfrm>
        </p:spPr>
        <p:txBody>
          <a:bodyPr>
            <a:normAutofit fontScale="92500" lnSpcReduction="20000"/>
          </a:bodyPr>
          <a:lstStyle/>
          <a:p>
            <a:r>
              <a:rPr lang="en-US" sz="2600" dirty="0">
                <a:latin typeface="Times New Roman" panose="02020603050405020304" pitchFamily="18" charset="0"/>
                <a:cs typeface="Times New Roman" panose="02020603050405020304" pitchFamily="18" charset="0"/>
              </a:rPr>
              <a:t>Double check the ICF before ending the consent process for initials/dates/times/signatures, etc.</a:t>
            </a:r>
          </a:p>
          <a:p>
            <a:r>
              <a:rPr lang="en-US" sz="2600" dirty="0">
                <a:latin typeface="Times New Roman" panose="02020603050405020304" pitchFamily="18" charset="0"/>
                <a:cs typeface="Times New Roman" panose="02020603050405020304" pitchFamily="18" charset="0"/>
              </a:rPr>
              <a:t>Ensure the correct version of the consent is the only version available to the research team</a:t>
            </a:r>
          </a:p>
          <a:p>
            <a:r>
              <a:rPr lang="en-US" sz="2600" dirty="0">
                <a:latin typeface="Times New Roman" panose="02020603050405020304" pitchFamily="18" charset="0"/>
                <a:cs typeface="Times New Roman" panose="02020603050405020304" pitchFamily="18" charset="0"/>
              </a:rPr>
              <a:t>Make corrections to the ICF at the time of the ICP if needed</a:t>
            </a:r>
          </a:p>
          <a:p>
            <a:r>
              <a:rPr lang="en-US" sz="2600" dirty="0">
                <a:latin typeface="Times New Roman" panose="02020603050405020304" pitchFamily="18" charset="0"/>
                <a:cs typeface="Times New Roman" panose="02020603050405020304" pitchFamily="18" charset="0"/>
              </a:rPr>
              <a:t>Know the appropriate way to correct errors</a:t>
            </a:r>
          </a:p>
          <a:p>
            <a:r>
              <a:rPr lang="en-US" sz="2600" dirty="0">
                <a:latin typeface="Times New Roman" panose="02020603050405020304" pitchFamily="18" charset="0"/>
                <a:cs typeface="Times New Roman" panose="02020603050405020304" pitchFamily="18" charset="0"/>
              </a:rPr>
              <a:t>Create procedure if re-consenting is needed</a:t>
            </a:r>
          </a:p>
          <a:p>
            <a:r>
              <a:rPr lang="en-US" sz="2600" dirty="0">
                <a:latin typeface="Times New Roman" panose="02020603050405020304" pitchFamily="18" charset="0"/>
                <a:cs typeface="Times New Roman" panose="02020603050405020304" pitchFamily="18" charset="0"/>
              </a:rPr>
              <a:t>Obtain needed signature of investigator within 72 hours</a:t>
            </a:r>
          </a:p>
          <a:p>
            <a:r>
              <a:rPr lang="en-US" sz="2600" dirty="0">
                <a:latin typeface="Times New Roman" panose="02020603050405020304" pitchFamily="18" charset="0"/>
                <a:cs typeface="Times New Roman" panose="02020603050405020304" pitchFamily="18" charset="0"/>
              </a:rPr>
              <a:t>Utilize a template to document the ICP</a:t>
            </a:r>
          </a:p>
          <a:p>
            <a:r>
              <a:rPr lang="en-US" sz="2600" dirty="0">
                <a:latin typeface="Times New Roman" panose="02020603050405020304" pitchFamily="18" charset="0"/>
                <a:cs typeface="Times New Roman" panose="02020603050405020304" pitchFamily="18" charset="0"/>
              </a:rPr>
              <a:t>Make sure that all study team members that are obtaining consent are </a:t>
            </a:r>
            <a:r>
              <a:rPr lang="en-US" sz="2600" dirty="0" smtClean="0">
                <a:latin typeface="Times New Roman" panose="02020603050405020304" pitchFamily="18" charset="0"/>
                <a:cs typeface="Times New Roman" panose="02020603050405020304" pitchFamily="18" charset="0"/>
              </a:rPr>
              <a:t>qualified</a:t>
            </a:r>
          </a:p>
          <a:p>
            <a:r>
              <a:rPr lang="en-US" sz="2600" dirty="0" smtClean="0">
                <a:latin typeface="Times New Roman" panose="02020603050405020304" pitchFamily="18" charset="0"/>
                <a:cs typeface="Times New Roman" panose="02020603050405020304" pitchFamily="18" charset="0"/>
              </a:rPr>
              <a:t>Learn from previous errors made by you and others</a:t>
            </a:r>
            <a:endParaRPr lang="en-US" sz="2600" dirty="0">
              <a:latin typeface="Times New Roman" panose="02020603050405020304" pitchFamily="18" charset="0"/>
              <a:cs typeface="Times New Roman" panose="02020603050405020304" pitchFamily="18" charset="0"/>
            </a:endParaRPr>
          </a:p>
          <a:p>
            <a:pPr marL="0" indent="0">
              <a:buNone/>
            </a:pPr>
            <a:endParaRPr lang="en-US" sz="2600" dirty="0">
              <a:latin typeface="Times New Roman" panose="02020603050405020304" pitchFamily="18" charset="0"/>
              <a:cs typeface="Times New Roman" panose="02020603050405020304" pitchFamily="18" charset="0"/>
            </a:endParaRPr>
          </a:p>
          <a:p>
            <a:endParaRPr lang="en-US" dirty="0"/>
          </a:p>
          <a:p>
            <a:endParaRPr lang="en-US" dirty="0"/>
          </a:p>
          <a:p>
            <a:endParaRPr lang="en-US" dirty="0"/>
          </a:p>
        </p:txBody>
      </p:sp>
      <p:pic>
        <p:nvPicPr>
          <p:cNvPr id="4" name="Picture 3" descr="Saca lecciones laborales de la crisis - el mundo de lo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7475" y="191386"/>
            <a:ext cx="2114550" cy="1850065"/>
          </a:xfrm>
          <a:prstGeom prst="ellipse">
            <a:avLst/>
          </a:prstGeom>
          <a:ln w="63500" cap="rnd">
            <a:solidFill>
              <a:srgbClr val="7030A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descr="Lack of Time – Authentic Love: God, Relationships, and Lif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5132" y="3852909"/>
            <a:ext cx="1759235" cy="1615735"/>
          </a:xfrm>
          <a:prstGeom prst="rect">
            <a:avLst/>
          </a:prstGeom>
          <a:ln w="76200">
            <a:solidFill>
              <a:srgbClr val="7030A0"/>
            </a:solidFill>
          </a:ln>
          <a:scene3d>
            <a:camera prst="isometricOffAxis2Left"/>
            <a:lightRig rig="threePt" dir="t"/>
          </a:scene3d>
        </p:spPr>
      </p:pic>
      <p:sp>
        <p:nvSpPr>
          <p:cNvPr id="8" name="Multiply 7"/>
          <p:cNvSpPr/>
          <p:nvPr/>
        </p:nvSpPr>
        <p:spPr>
          <a:xfrm>
            <a:off x="10121429" y="3994076"/>
            <a:ext cx="1166640" cy="1333400"/>
          </a:xfrm>
          <a:prstGeom prst="mathMultiply">
            <a:avLst/>
          </a:prstGeom>
          <a:ln w="76200">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6025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715146"/>
          </a:xfrm>
        </p:spPr>
        <p:txBody>
          <a:bodyPr>
            <a:noAutofit/>
          </a:bodyPr>
          <a:lstStyle/>
          <a:p>
            <a:pPr algn="ctr"/>
            <a:r>
              <a:rPr lang="en-US" sz="5400" b="1" dirty="0">
                <a:solidFill>
                  <a:srgbClr val="7030A0"/>
                </a:solidFill>
                <a:latin typeface="Times New Roman" panose="02020603050405020304" pitchFamily="18" charset="0"/>
                <a:cs typeface="Times New Roman" panose="02020603050405020304" pitchFamily="18" charset="0"/>
              </a:rPr>
              <a:t>What: What To Do If Mistakes/Errors Occur?</a:t>
            </a:r>
          </a:p>
        </p:txBody>
      </p:sp>
      <p:sp>
        <p:nvSpPr>
          <p:cNvPr id="3" name="Content Placeholder 2"/>
          <p:cNvSpPr>
            <a:spLocks noGrp="1"/>
          </p:cNvSpPr>
          <p:nvPr>
            <p:ph idx="1"/>
          </p:nvPr>
        </p:nvSpPr>
        <p:spPr>
          <a:xfrm>
            <a:off x="677334" y="2324746"/>
            <a:ext cx="8262480" cy="4351262"/>
          </a:xfrm>
        </p:spPr>
        <p:txBody>
          <a:bodyPr>
            <a:normAutofit fontScale="85000" lnSpcReduction="20000"/>
          </a:bodyPr>
          <a:lstStyle/>
          <a:p>
            <a:r>
              <a:rPr lang="en-US" sz="2400" dirty="0" smtClean="0">
                <a:latin typeface="Times New Roman" panose="02020603050405020304" pitchFamily="18" charset="0"/>
                <a:cs typeface="Times New Roman" panose="02020603050405020304" pitchFamily="18" charset="0"/>
              </a:rPr>
              <a:t>Perform a root cause analysis</a:t>
            </a: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Document </a:t>
            </a:r>
            <a:r>
              <a:rPr lang="en-US" sz="2400" dirty="0">
                <a:latin typeface="Times New Roman" panose="02020603050405020304" pitchFamily="18" charset="0"/>
                <a:cs typeface="Times New Roman" panose="02020603050405020304" pitchFamily="18" charset="0"/>
              </a:rPr>
              <a:t>on protocol deviation </a:t>
            </a:r>
            <a:r>
              <a:rPr lang="en-US" sz="2400" dirty="0" smtClean="0">
                <a:latin typeface="Times New Roman" panose="02020603050405020304" pitchFamily="18" charset="0"/>
                <a:cs typeface="Times New Roman" panose="02020603050405020304" pitchFamily="18" charset="0"/>
              </a:rPr>
              <a:t>log</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May need to report to IRB depending on the error(s</a:t>
            </a:r>
            <a:r>
              <a:rPr lang="en-US" sz="2400" dirty="0" smtClean="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Correct as soon as </a:t>
            </a:r>
            <a:r>
              <a:rPr lang="en-US" sz="2400" dirty="0" smtClean="0">
                <a:latin typeface="Times New Roman" panose="02020603050405020304" pitchFamily="18" charset="0"/>
                <a:cs typeface="Times New Roman" panose="02020603050405020304" pitchFamily="18" charset="0"/>
              </a:rPr>
              <a:t>possible</a:t>
            </a: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Follow </a:t>
            </a:r>
            <a:r>
              <a:rPr lang="en-US" sz="2400" dirty="0">
                <a:latin typeface="Times New Roman" panose="02020603050405020304" pitchFamily="18" charset="0"/>
                <a:cs typeface="Times New Roman" panose="02020603050405020304" pitchFamily="18" charset="0"/>
              </a:rPr>
              <a:t>ALCOA-C (Attributable, Legible, Contemporaneous, Original, Accurate and </a:t>
            </a:r>
            <a:r>
              <a:rPr lang="en-US" sz="2400" dirty="0" smtClean="0">
                <a:latin typeface="Times New Roman" panose="02020603050405020304" pitchFamily="18" charset="0"/>
                <a:cs typeface="Times New Roman" panose="02020603050405020304" pitchFamily="18" charset="0"/>
              </a:rPr>
              <a:t>Complete</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Follow the </a:t>
            </a:r>
            <a:r>
              <a:rPr lang="en-US" sz="2400" dirty="0" smtClean="0">
                <a:latin typeface="Times New Roman" panose="02020603050405020304" pitchFamily="18" charset="0"/>
                <a:cs typeface="Times New Roman" panose="02020603050405020304" pitchFamily="18" charset="0"/>
              </a:rPr>
              <a:t>SLIDE (single line, initial, date, error) rule</a:t>
            </a:r>
            <a:endParaRPr lang="en-US" sz="2400" dirty="0">
              <a:latin typeface="Times New Roman" panose="02020603050405020304" pitchFamily="18" charset="0"/>
              <a:cs typeface="Times New Roman" panose="02020603050405020304" pitchFamily="18" charset="0"/>
            </a:endParaRPr>
          </a:p>
        </p:txBody>
      </p:sp>
      <p:pic>
        <p:nvPicPr>
          <p:cNvPr id="4" name="Picture 3" descr="Ingranaggi fini - Il mio diabeteIl mio diabet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4824" y="2517640"/>
            <a:ext cx="2739452" cy="2051945"/>
          </a:xfrm>
          <a:prstGeom prst="rect">
            <a:avLst/>
          </a:prstGeom>
          <a:ln w="76200">
            <a:solidFill>
              <a:srgbClr val="7030A0"/>
            </a:solidFill>
          </a:ln>
        </p:spPr>
      </p:pic>
    </p:spTree>
    <p:extLst>
      <p:ext uri="{BB962C8B-B14F-4D97-AF65-F5344CB8AC3E}">
        <p14:creationId xmlns:p14="http://schemas.microsoft.com/office/powerpoint/2010/main" val="1791680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DF37B-6E2B-5546-8C91-A0FD8DC9E28E}"/>
              </a:ext>
            </a:extLst>
          </p:cNvPr>
          <p:cNvSpPr>
            <a:spLocks noGrp="1"/>
          </p:cNvSpPr>
          <p:nvPr>
            <p:ph type="title"/>
          </p:nvPr>
        </p:nvSpPr>
        <p:spPr/>
        <p:txBody>
          <a:bodyPr>
            <a:normAutofit/>
          </a:bodyPr>
          <a:lstStyle/>
          <a:p>
            <a:pPr algn="ctr"/>
            <a:r>
              <a:rPr lang="en-US" sz="5400" b="1" dirty="0">
                <a:solidFill>
                  <a:srgbClr val="7030A0"/>
                </a:solidFill>
                <a:latin typeface="Times New Roman" panose="02020603050405020304" pitchFamily="18" charset="0"/>
                <a:cs typeface="Times New Roman" panose="02020603050405020304" pitchFamily="18" charset="0"/>
              </a:rPr>
              <a:t>Summary-Doing IT Right!!</a:t>
            </a:r>
          </a:p>
        </p:txBody>
      </p:sp>
      <p:sp>
        <p:nvSpPr>
          <p:cNvPr id="3" name="Content Placeholder 2">
            <a:extLst>
              <a:ext uri="{FF2B5EF4-FFF2-40B4-BE49-F238E27FC236}">
                <a16:creationId xmlns:a16="http://schemas.microsoft.com/office/drawing/2014/main" id="{10E5E24B-7A15-8A4D-82C4-40C2C454C3E5}"/>
              </a:ext>
            </a:extLst>
          </p:cNvPr>
          <p:cNvSpPr>
            <a:spLocks noGrp="1"/>
          </p:cNvSpPr>
          <p:nvPr>
            <p:ph idx="1"/>
          </p:nvPr>
        </p:nvSpPr>
        <p:spPr>
          <a:xfrm>
            <a:off x="677334" y="1747157"/>
            <a:ext cx="8596668" cy="4898572"/>
          </a:xfrm>
        </p:spPr>
        <p:txBody>
          <a:bodyPr>
            <a:noAutofit/>
          </a:bodyPr>
          <a:lstStyle/>
          <a:p>
            <a:r>
              <a:rPr lang="en-US" sz="2400" dirty="0">
                <a:latin typeface="Times New Roman" panose="02020603050405020304" pitchFamily="18" charset="0"/>
                <a:cs typeface="Times New Roman" panose="02020603050405020304" pitchFamily="18" charset="0"/>
              </a:rPr>
              <a:t>Remember:</a:t>
            </a:r>
          </a:p>
          <a:p>
            <a:pPr lvl="1"/>
            <a:r>
              <a:rPr lang="en-US" sz="2400" dirty="0">
                <a:latin typeface="Times New Roman" panose="02020603050405020304" pitchFamily="18" charset="0"/>
                <a:cs typeface="Times New Roman" panose="02020603050405020304" pitchFamily="18" charset="0"/>
              </a:rPr>
              <a:t>Follow the applicable regulations, guidance, and/or SOPs for obtaining consent</a:t>
            </a:r>
          </a:p>
          <a:p>
            <a:pPr lvl="1"/>
            <a:r>
              <a:rPr lang="en-US" sz="2400" dirty="0">
                <a:latin typeface="Times New Roman" panose="02020603050405020304" pitchFamily="18" charset="0"/>
                <a:cs typeface="Times New Roman" panose="02020603050405020304" pitchFamily="18" charset="0"/>
              </a:rPr>
              <a:t>The ICP is conducted to protect the rights, safety, and well-being of subjects</a:t>
            </a:r>
          </a:p>
          <a:p>
            <a:pPr lvl="1"/>
            <a:r>
              <a:rPr lang="en-US" sz="2400" dirty="0">
                <a:latin typeface="Times New Roman" panose="02020603050405020304" pitchFamily="18" charset="0"/>
                <a:cs typeface="Times New Roman" panose="02020603050405020304" pitchFamily="18" charset="0"/>
              </a:rPr>
              <a:t>To ensure the subject is fully informed and has a good understanding of the research procedures</a:t>
            </a:r>
          </a:p>
          <a:p>
            <a:pPr lvl="1"/>
            <a:r>
              <a:rPr lang="en-US" sz="2400" dirty="0">
                <a:latin typeface="Times New Roman" panose="02020603050405020304" pitchFamily="18" charset="0"/>
                <a:cs typeface="Times New Roman" panose="02020603050405020304" pitchFamily="18" charset="0"/>
              </a:rPr>
              <a:t>To be proactive if mistakes/errors </a:t>
            </a:r>
            <a:r>
              <a:rPr lang="en-US" sz="2400" dirty="0" smtClean="0">
                <a:latin typeface="Times New Roman" panose="02020603050405020304" pitchFamily="18" charset="0"/>
                <a:cs typeface="Times New Roman" panose="02020603050405020304" pitchFamily="18" charset="0"/>
              </a:rPr>
              <a:t>occur, implement </a:t>
            </a:r>
            <a:r>
              <a:rPr lang="en-US" sz="2400" dirty="0">
                <a:latin typeface="Times New Roman" panose="02020603050405020304" pitchFamily="18" charset="0"/>
                <a:cs typeface="Times New Roman" panose="02020603050405020304" pitchFamily="18" charset="0"/>
              </a:rPr>
              <a:t>the appropriate CAPA</a:t>
            </a:r>
          </a:p>
          <a:p>
            <a:pPr lvl="1"/>
            <a:r>
              <a:rPr lang="en-US" sz="2400" dirty="0">
                <a:latin typeface="Times New Roman" panose="02020603050405020304" pitchFamily="18" charset="0"/>
                <a:cs typeface="Times New Roman" panose="02020603050405020304" pitchFamily="18" charset="0"/>
              </a:rPr>
              <a:t>The process is on-going</a:t>
            </a:r>
          </a:p>
          <a:p>
            <a:pPr lvl="1"/>
            <a:r>
              <a:rPr lang="en-US" sz="2400" dirty="0">
                <a:latin typeface="Times New Roman" panose="02020603050405020304" pitchFamily="18" charset="0"/>
                <a:cs typeface="Times New Roman" panose="02020603050405020304" pitchFamily="18" charset="0"/>
              </a:rPr>
              <a:t>Take your time and DO IT RIGHT!! </a:t>
            </a:r>
          </a:p>
        </p:txBody>
      </p:sp>
      <p:pic>
        <p:nvPicPr>
          <p:cNvPr id="4" name="Picture 3" descr="Original file ‎ (1,934 × 1,843 pixels, file size: 1.05 MB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8318" y="4841659"/>
            <a:ext cx="1672908" cy="1593542"/>
          </a:xfrm>
          <a:prstGeom prst="rect">
            <a:avLst/>
          </a:prstGeom>
          <a:ln w="76200">
            <a:solidFill>
              <a:srgbClr val="7030A0"/>
            </a:solidFill>
          </a:ln>
        </p:spPr>
      </p:pic>
      <p:pic>
        <p:nvPicPr>
          <p:cNvPr id="5" name="Picture 4" descr="success | Online Internet Marketing Hel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5542" y="1402672"/>
            <a:ext cx="1959005" cy="1469254"/>
          </a:xfrm>
          <a:prstGeom prst="rect">
            <a:avLst/>
          </a:prstGeom>
          <a:ln w="76200">
            <a:solidFill>
              <a:srgbClr val="7030A0"/>
            </a:solidFill>
          </a:ln>
          <a:scene3d>
            <a:camera prst="perspectiveContrastingLeftFacing"/>
            <a:lightRig rig="threePt" dir="t"/>
          </a:scene3d>
        </p:spPr>
      </p:pic>
    </p:spTree>
    <p:extLst>
      <p:ext uri="{BB962C8B-B14F-4D97-AF65-F5344CB8AC3E}">
        <p14:creationId xmlns:p14="http://schemas.microsoft.com/office/powerpoint/2010/main" val="1502054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a:solidFill>
                  <a:srgbClr val="7030A0"/>
                </a:solidFill>
                <a:latin typeface="Times New Roman" panose="02020603050405020304" pitchFamily="18" charset="0"/>
                <a:cs typeface="Times New Roman" panose="02020603050405020304" pitchFamily="18" charset="0"/>
              </a:rPr>
              <a:t>Regulations/Guidance</a:t>
            </a:r>
          </a:p>
        </p:txBody>
      </p:sp>
      <p:sp>
        <p:nvSpPr>
          <p:cNvPr id="3" name="Content Placeholder 2"/>
          <p:cNvSpPr>
            <a:spLocks noGrp="1"/>
          </p:cNvSpPr>
          <p:nvPr>
            <p:ph idx="1"/>
          </p:nvPr>
        </p:nvSpPr>
        <p:spPr>
          <a:xfrm>
            <a:off x="677334" y="1482571"/>
            <a:ext cx="8596668" cy="4891596"/>
          </a:xfrm>
        </p:spPr>
        <p:txBody>
          <a:bodyPr>
            <a:noAutofit/>
          </a:bodyPr>
          <a:lstStyle/>
          <a:p>
            <a:r>
              <a:rPr lang="en-US" sz="2400" dirty="0">
                <a:latin typeface="Times New Roman" panose="02020603050405020304" pitchFamily="18" charset="0"/>
                <a:cs typeface="Times New Roman" panose="02020603050405020304" pitchFamily="18" charset="0"/>
              </a:rPr>
              <a:t>45 CFR 46</a:t>
            </a:r>
          </a:p>
          <a:p>
            <a:r>
              <a:rPr lang="en-US" sz="2400" dirty="0">
                <a:latin typeface="Times New Roman" panose="02020603050405020304" pitchFamily="18" charset="0"/>
                <a:cs typeface="Times New Roman" panose="02020603050405020304" pitchFamily="18" charset="0"/>
              </a:rPr>
              <a:t>21CFR 50 and 312</a:t>
            </a:r>
          </a:p>
          <a:p>
            <a:r>
              <a:rPr lang="en-US" sz="2400" dirty="0">
                <a:latin typeface="Times New Roman" panose="02020603050405020304" pitchFamily="18" charset="0"/>
                <a:cs typeface="Times New Roman" panose="02020603050405020304" pitchFamily="18" charset="0"/>
              </a:rPr>
              <a:t>ICH GCP E6 (R2)</a:t>
            </a:r>
          </a:p>
          <a:p>
            <a:r>
              <a:rPr lang="en-US" sz="2400" dirty="0">
                <a:latin typeface="Times New Roman" panose="02020603050405020304" pitchFamily="18" charset="0"/>
                <a:cs typeface="Times New Roman" panose="02020603050405020304" pitchFamily="18" charset="0"/>
              </a:rPr>
              <a:t>FDA Information sheets</a:t>
            </a:r>
          </a:p>
          <a:p>
            <a:r>
              <a:rPr lang="en-US" sz="2400" dirty="0">
                <a:latin typeface="Times New Roman" panose="02020603050405020304" pitchFamily="18" charset="0"/>
                <a:cs typeface="Times New Roman" panose="02020603050405020304" pitchFamily="18" charset="0"/>
              </a:rPr>
              <a:t>Belmont Report</a:t>
            </a:r>
          </a:p>
          <a:p>
            <a:r>
              <a:rPr lang="en-US" sz="2400" dirty="0">
                <a:latin typeface="Times New Roman" panose="02020603050405020304" pitchFamily="18" charset="0"/>
                <a:cs typeface="Times New Roman" panose="02020603050405020304" pitchFamily="18" charset="0"/>
              </a:rPr>
              <a:t>Nuremberg Code</a:t>
            </a:r>
          </a:p>
          <a:p>
            <a:r>
              <a:rPr lang="en-US" sz="2400" dirty="0">
                <a:latin typeface="Times New Roman" panose="02020603050405020304" pitchFamily="18" charset="0"/>
                <a:cs typeface="Times New Roman" panose="02020603050405020304" pitchFamily="18" charset="0"/>
              </a:rPr>
              <a:t>Declaration of Helsinki</a:t>
            </a:r>
          </a:p>
          <a:p>
            <a:r>
              <a:rPr lang="en-US" sz="2400" dirty="0">
                <a:latin typeface="Times New Roman" panose="02020603050405020304" pitchFamily="18" charset="0"/>
                <a:cs typeface="Times New Roman" panose="02020603050405020304" pitchFamily="18" charset="0"/>
              </a:rPr>
              <a:t>IRB SOPs</a:t>
            </a:r>
          </a:p>
          <a:p>
            <a:r>
              <a:rPr lang="en-US" sz="2400" dirty="0">
                <a:latin typeface="Times New Roman" panose="02020603050405020304" pitchFamily="18" charset="0"/>
                <a:cs typeface="Times New Roman" panose="02020603050405020304" pitchFamily="18" charset="0"/>
              </a:rPr>
              <a:t>Protocol</a:t>
            </a:r>
          </a:p>
          <a:p>
            <a:r>
              <a:rPr lang="en-US" sz="2400" dirty="0">
                <a:latin typeface="Times New Roman" panose="02020603050405020304" pitchFamily="18" charset="0"/>
                <a:cs typeface="Times New Roman" panose="02020603050405020304" pitchFamily="18" charset="0"/>
              </a:rPr>
              <a:t>Department/Institution policies</a:t>
            </a:r>
          </a:p>
        </p:txBody>
      </p:sp>
    </p:spTree>
    <p:extLst>
      <p:ext uri="{BB962C8B-B14F-4D97-AF65-F5344CB8AC3E}">
        <p14:creationId xmlns:p14="http://schemas.microsoft.com/office/powerpoint/2010/main" val="105840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32229"/>
            <a:ext cx="8596668" cy="1978311"/>
          </a:xfrm>
        </p:spPr>
        <p:txBody>
          <a:bodyPr>
            <a:normAutofit/>
          </a:bodyPr>
          <a:lstStyle/>
          <a:p>
            <a:pPr algn="ctr"/>
            <a:r>
              <a:rPr lang="en-US" sz="6000" b="1" dirty="0">
                <a:solidFill>
                  <a:srgbClr val="7030A0"/>
                </a:solidFill>
                <a:latin typeface="Times New Roman" panose="02020603050405020304" pitchFamily="18" charset="0"/>
                <a:cs typeface="Times New Roman" panose="02020603050405020304" pitchFamily="18" charset="0"/>
              </a:rPr>
              <a:t>What: What is </a:t>
            </a:r>
            <a:r>
              <a:rPr lang="en-US" sz="6000" b="1" dirty="0" smtClean="0">
                <a:solidFill>
                  <a:srgbClr val="7030A0"/>
                </a:solidFill>
                <a:latin typeface="Times New Roman" panose="02020603050405020304" pitchFamily="18" charset="0"/>
                <a:cs typeface="Times New Roman" panose="02020603050405020304" pitchFamily="18" charset="0"/>
              </a:rPr>
              <a:t>Involved in the ICP?</a:t>
            </a:r>
            <a:endParaRPr lang="en-US" sz="6000" b="1" dirty="0">
              <a:solidFill>
                <a:srgbClr val="7030A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77334" y="2210541"/>
            <a:ext cx="8596668" cy="4647460"/>
          </a:xfrm>
        </p:spPr>
        <p:txBody>
          <a:bodyPr>
            <a:normAutofit/>
          </a:bodyPr>
          <a:lstStyle/>
          <a:p>
            <a:r>
              <a:rPr lang="en-US" sz="2400" dirty="0">
                <a:latin typeface="Times New Roman" panose="02020603050405020304" pitchFamily="18" charset="0"/>
                <a:cs typeface="Times New Roman" panose="02020603050405020304" pitchFamily="18" charset="0"/>
              </a:rPr>
              <a:t>More than the signing of the Informed Consent Form (ICF)</a:t>
            </a:r>
          </a:p>
          <a:p>
            <a:r>
              <a:rPr lang="en-US" sz="2400" dirty="0">
                <a:latin typeface="Times New Roman" panose="02020603050405020304" pitchFamily="18" charset="0"/>
                <a:cs typeface="Times New Roman" panose="02020603050405020304" pitchFamily="18" charset="0"/>
              </a:rPr>
              <a:t>It is a ongoing process</a:t>
            </a:r>
          </a:p>
          <a:p>
            <a:r>
              <a:rPr lang="en-US" sz="2400" dirty="0">
                <a:latin typeface="Times New Roman" panose="02020603050405020304" pitchFamily="18" charset="0"/>
                <a:cs typeface="Times New Roman" panose="02020603050405020304" pitchFamily="18" charset="0"/>
              </a:rPr>
              <a:t>Begins with the first contact/conversation regarding the study with the potential subject</a:t>
            </a:r>
          </a:p>
          <a:p>
            <a:r>
              <a:rPr lang="en-US" sz="2400" dirty="0">
                <a:latin typeface="Times New Roman" panose="02020603050405020304" pitchFamily="18" charset="0"/>
                <a:cs typeface="Times New Roman" panose="02020603050405020304" pitchFamily="18" charset="0"/>
              </a:rPr>
              <a:t>Discussion/Exchange of information/Dialogue</a:t>
            </a:r>
          </a:p>
          <a:p>
            <a:r>
              <a:rPr lang="en-US" sz="2400" dirty="0">
                <a:latin typeface="Times New Roman" panose="02020603050405020304" pitchFamily="18" charset="0"/>
                <a:cs typeface="Times New Roman" panose="02020603050405020304" pitchFamily="18" charset="0"/>
              </a:rPr>
              <a:t>Processing of information</a:t>
            </a:r>
          </a:p>
          <a:p>
            <a:r>
              <a:rPr lang="en-US" sz="2400" dirty="0">
                <a:latin typeface="Times New Roman" panose="02020603050405020304" pitchFamily="18" charset="0"/>
                <a:cs typeface="Times New Roman" panose="02020603050405020304" pitchFamily="18" charset="0"/>
              </a:rPr>
              <a:t>Consideration of participation</a:t>
            </a:r>
          </a:p>
          <a:p>
            <a:r>
              <a:rPr lang="en-US" sz="2400" dirty="0">
                <a:latin typeface="Times New Roman" panose="02020603050405020304" pitchFamily="18" charset="0"/>
                <a:cs typeface="Times New Roman" panose="02020603050405020304" pitchFamily="18" charset="0"/>
              </a:rPr>
              <a:t>Need for additional information and/or clarification of information</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4" name="Picture 3" descr="Honor's Code: Proving Grounds Will Gate Warlords Heroic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5197" y="1644791"/>
            <a:ext cx="2663059" cy="2658970"/>
          </a:xfrm>
          <a:prstGeom prst="rect">
            <a:avLst/>
          </a:prstGeom>
          <a:solidFill>
            <a:srgbClr val="7030A0"/>
          </a:solidFill>
        </p:spPr>
      </p:pic>
    </p:spTree>
    <p:extLst>
      <p:ext uri="{BB962C8B-B14F-4D97-AF65-F5344CB8AC3E}">
        <p14:creationId xmlns:p14="http://schemas.microsoft.com/office/powerpoint/2010/main" val="1819693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23EB9-1CE4-E546-9BA5-DD0C7B916B29}"/>
              </a:ext>
            </a:extLst>
          </p:cNvPr>
          <p:cNvSpPr>
            <a:spLocks noGrp="1"/>
          </p:cNvSpPr>
          <p:nvPr>
            <p:ph type="title"/>
          </p:nvPr>
        </p:nvSpPr>
        <p:spPr>
          <a:xfrm>
            <a:off x="677334" y="246743"/>
            <a:ext cx="8596668" cy="1698171"/>
          </a:xfrm>
        </p:spPr>
        <p:txBody>
          <a:bodyPr>
            <a:noAutofit/>
          </a:bodyPr>
          <a:lstStyle/>
          <a:p>
            <a:pPr algn="ctr"/>
            <a:r>
              <a:rPr lang="en-US" sz="5400" b="1" dirty="0">
                <a:solidFill>
                  <a:srgbClr val="7030A0"/>
                </a:solidFill>
                <a:latin typeface="Times New Roman" panose="02020603050405020304" pitchFamily="18" charset="0"/>
                <a:cs typeface="Times New Roman" panose="02020603050405020304" pitchFamily="18" charset="0"/>
              </a:rPr>
              <a:t>What: What is the </a:t>
            </a:r>
            <a:r>
              <a:rPr lang="en-US" sz="5400" b="1" dirty="0" smtClean="0">
                <a:solidFill>
                  <a:srgbClr val="7030A0"/>
                </a:solidFill>
                <a:latin typeface="Times New Roman" panose="02020603050405020304" pitchFamily="18" charset="0"/>
                <a:cs typeface="Times New Roman" panose="02020603050405020304" pitchFamily="18" charset="0"/>
              </a:rPr>
              <a:t>ICP?</a:t>
            </a:r>
            <a:endParaRPr lang="en-US" sz="5400" b="1" dirty="0">
              <a:solidFill>
                <a:srgbClr val="7030A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E448004-25D7-2D4C-AB07-072E9073F2BD}"/>
              </a:ext>
            </a:extLst>
          </p:cNvPr>
          <p:cNvSpPr>
            <a:spLocks noGrp="1"/>
          </p:cNvSpPr>
          <p:nvPr>
            <p:ph idx="1"/>
          </p:nvPr>
        </p:nvSpPr>
        <p:spPr>
          <a:xfrm>
            <a:off x="677333" y="1944915"/>
            <a:ext cx="9076267" cy="4717142"/>
          </a:xfrm>
        </p:spPr>
        <p:txBody>
          <a:bodyPr>
            <a:normAutofit fontScale="25000" lnSpcReduction="20000"/>
          </a:bodyPr>
          <a:lstStyle/>
          <a:p>
            <a:r>
              <a:rPr lang="en-US" sz="9600" dirty="0">
                <a:latin typeface="Times New Roman" panose="02020603050405020304" pitchFamily="18" charset="0"/>
                <a:cs typeface="Times New Roman" panose="02020603050405020304" pitchFamily="18" charset="0"/>
              </a:rPr>
              <a:t>Interactive/different for every subject/different for every study</a:t>
            </a:r>
          </a:p>
          <a:p>
            <a:r>
              <a:rPr lang="en-US" sz="9600" dirty="0">
                <a:latin typeface="Times New Roman" panose="02020603050405020304" pitchFamily="18" charset="0"/>
                <a:cs typeface="Times New Roman" panose="02020603050405020304" pitchFamily="18" charset="0"/>
              </a:rPr>
              <a:t>Voluntary agreement</a:t>
            </a:r>
          </a:p>
          <a:p>
            <a:r>
              <a:rPr lang="en-US" sz="9600" dirty="0" smtClean="0">
                <a:latin typeface="Times New Roman" panose="02020603050405020304" pitchFamily="18" charset="0"/>
                <a:cs typeface="Times New Roman" panose="02020603050405020304" pitchFamily="18" charset="0"/>
              </a:rPr>
              <a:t>Assessment/Statement </a:t>
            </a:r>
            <a:r>
              <a:rPr lang="en-US" sz="9600" dirty="0">
                <a:latin typeface="Times New Roman" panose="02020603050405020304" pitchFamily="18" charset="0"/>
                <a:cs typeface="Times New Roman" panose="02020603050405020304" pitchFamily="18" charset="0"/>
              </a:rPr>
              <a:t>of their understanding of the protocol/study </a:t>
            </a:r>
            <a:r>
              <a:rPr lang="en-US" sz="9600" dirty="0" smtClean="0">
                <a:latin typeface="Times New Roman" panose="02020603050405020304" pitchFamily="18" charset="0"/>
                <a:cs typeface="Times New Roman" panose="02020603050405020304" pitchFamily="18" charset="0"/>
              </a:rPr>
              <a:t>procedures</a:t>
            </a:r>
          </a:p>
          <a:p>
            <a:r>
              <a:rPr lang="en-US" sz="9600" dirty="0">
                <a:latin typeface="Times New Roman" panose="02020603050405020304" pitchFamily="18" charset="0"/>
                <a:cs typeface="Times New Roman" panose="02020603050405020304" pitchFamily="18" charset="0"/>
              </a:rPr>
              <a:t>Assessment of subject’s competence, understanding of the protocol procedures, and ability to make informed </a:t>
            </a:r>
            <a:r>
              <a:rPr lang="en-US" sz="9600" dirty="0" smtClean="0">
                <a:latin typeface="Times New Roman" panose="02020603050405020304" pitchFamily="18" charset="0"/>
                <a:cs typeface="Times New Roman" panose="02020603050405020304" pitchFamily="18" charset="0"/>
              </a:rPr>
              <a:t>decision</a:t>
            </a:r>
            <a:endParaRPr lang="en-US" sz="9600" dirty="0">
              <a:latin typeface="Times New Roman" panose="02020603050405020304" pitchFamily="18" charset="0"/>
              <a:cs typeface="Times New Roman" panose="02020603050405020304" pitchFamily="18" charset="0"/>
            </a:endParaRPr>
          </a:p>
          <a:p>
            <a:r>
              <a:rPr lang="en-US" sz="9600" dirty="0">
                <a:latin typeface="Times New Roman" panose="02020603050405020304" pitchFamily="18" charset="0"/>
                <a:cs typeface="Times New Roman" panose="02020603050405020304" pitchFamily="18" charset="0"/>
              </a:rPr>
              <a:t>Signing of the informed consent form (ICF)</a:t>
            </a:r>
          </a:p>
          <a:p>
            <a:r>
              <a:rPr lang="en-US" sz="9600" dirty="0">
                <a:latin typeface="Times New Roman" panose="02020603050405020304" pitchFamily="18" charset="0"/>
                <a:cs typeface="Times New Roman" panose="02020603050405020304" pitchFamily="18" charset="0"/>
              </a:rPr>
              <a:t>Allows for re-education/continuation of informed consent at each subsequent visit and throughout participation and possibly after </a:t>
            </a:r>
            <a:r>
              <a:rPr lang="en-US" sz="9600" dirty="0" smtClean="0">
                <a:latin typeface="Times New Roman" panose="02020603050405020304" pitchFamily="18" charset="0"/>
                <a:cs typeface="Times New Roman" panose="02020603050405020304" pitchFamily="18" charset="0"/>
              </a:rPr>
              <a:t>participation</a:t>
            </a:r>
          </a:p>
          <a:p>
            <a:pPr marL="0" indent="0">
              <a:buNone/>
            </a:pPr>
            <a:r>
              <a:rPr lang="en-US" sz="9600" b="1" i="1" u="sng" dirty="0">
                <a:latin typeface="Times New Roman" panose="02020603050405020304" pitchFamily="18" charset="0"/>
                <a:cs typeface="Times New Roman" panose="02020603050405020304" pitchFamily="18" charset="0"/>
              </a:rPr>
              <a:t>*The process must occur without the possibility of </a:t>
            </a:r>
            <a:endParaRPr lang="en-US" sz="9600" b="1" i="1" u="sng" dirty="0" smtClean="0">
              <a:latin typeface="Times New Roman" panose="02020603050405020304" pitchFamily="18" charset="0"/>
              <a:cs typeface="Times New Roman" panose="02020603050405020304" pitchFamily="18" charset="0"/>
            </a:endParaRPr>
          </a:p>
          <a:p>
            <a:pPr marL="0" indent="0">
              <a:buNone/>
            </a:pPr>
            <a:r>
              <a:rPr lang="en-US" sz="9600" b="1" i="1" u="sng" dirty="0" smtClean="0">
                <a:latin typeface="Times New Roman" panose="02020603050405020304" pitchFamily="18" charset="0"/>
                <a:cs typeface="Times New Roman" panose="02020603050405020304" pitchFamily="18" charset="0"/>
              </a:rPr>
              <a:t>coercion </a:t>
            </a:r>
            <a:r>
              <a:rPr lang="en-US" sz="9600" b="1" i="1" u="sng" dirty="0">
                <a:latin typeface="Times New Roman" panose="02020603050405020304" pitchFamily="18" charset="0"/>
                <a:cs typeface="Times New Roman" panose="02020603050405020304" pitchFamily="18" charset="0"/>
              </a:rPr>
              <a:t>or </a:t>
            </a:r>
            <a:r>
              <a:rPr lang="en-US" sz="9600" b="1" i="1" u="sng" dirty="0" smtClean="0">
                <a:latin typeface="Times New Roman" panose="02020603050405020304" pitchFamily="18" charset="0"/>
                <a:cs typeface="Times New Roman" panose="02020603050405020304" pitchFamily="18" charset="0"/>
              </a:rPr>
              <a:t>undue influence</a:t>
            </a:r>
            <a:endParaRPr lang="en-US" sz="9600" b="1" i="1" u="sng" dirty="0">
              <a:latin typeface="Times New Roman" panose="02020603050405020304" pitchFamily="18" charset="0"/>
              <a:cs typeface="Times New Roman" panose="02020603050405020304" pitchFamily="18" charset="0"/>
            </a:endParaRPr>
          </a:p>
          <a:p>
            <a:pPr marL="0" indent="0">
              <a:buNone/>
            </a:pPr>
            <a:endParaRPr lang="en-US" sz="6000" dirty="0">
              <a:latin typeface="Times New Roman" panose="02020603050405020304" pitchFamily="18" charset="0"/>
              <a:cs typeface="Times New Roman" panose="02020603050405020304" pitchFamily="18" charset="0"/>
            </a:endParaRPr>
          </a:p>
          <a:p>
            <a:pPr marL="0" indent="0">
              <a:buNone/>
            </a:pPr>
            <a:endParaRPr lang="en-US" sz="6000" dirty="0" smtClean="0">
              <a:latin typeface="Times New Roman" panose="02020603050405020304" pitchFamily="18" charset="0"/>
              <a:cs typeface="Times New Roman" panose="02020603050405020304" pitchFamily="18" charset="0"/>
            </a:endParaRPr>
          </a:p>
          <a:p>
            <a:pPr marL="0" indent="0">
              <a:buNone/>
            </a:pPr>
            <a:endParaRPr lang="en-US" sz="6000" dirty="0">
              <a:latin typeface="Times New Roman" panose="02020603050405020304" pitchFamily="18" charset="0"/>
              <a:cs typeface="Times New Roman" panose="02020603050405020304" pitchFamily="18" charset="0"/>
            </a:endParaRPr>
          </a:p>
          <a:p>
            <a:pPr marL="0" indent="0">
              <a:buNone/>
            </a:pPr>
            <a:endParaRPr lang="en-US" sz="5100" b="1" i="1" u="sng" dirty="0">
              <a:latin typeface="Times New Roman" panose="02020603050405020304" pitchFamily="18" charset="0"/>
              <a:cs typeface="Times New Roman" panose="02020603050405020304" pitchFamily="18" charset="0"/>
            </a:endParaRPr>
          </a:p>
          <a:p>
            <a:pPr marL="0" indent="0">
              <a:buNone/>
            </a:pPr>
            <a:endParaRPr lang="en-US" sz="4400" b="1" i="1" u="sng" dirty="0">
              <a:latin typeface="Times New Roman" panose="02020603050405020304" pitchFamily="18" charset="0"/>
              <a:cs typeface="Times New Roman" panose="02020603050405020304" pitchFamily="18" charset="0"/>
            </a:endParaRPr>
          </a:p>
          <a:p>
            <a:pPr marL="0" indent="0">
              <a:buNone/>
            </a:pPr>
            <a:endParaRPr lang="en-US" sz="4400" b="1" i="1" u="sng" dirty="0">
              <a:latin typeface="Times New Roman" panose="02020603050405020304" pitchFamily="18" charset="0"/>
              <a:cs typeface="Times New Roman" panose="02020603050405020304" pitchFamily="18" charset="0"/>
            </a:endParaRPr>
          </a:p>
          <a:p>
            <a:pPr marL="0" indent="0">
              <a:buNone/>
            </a:pPr>
            <a:endParaRPr lang="en-US" sz="4400" b="1" i="1" u="sng" dirty="0">
              <a:latin typeface="Times New Roman" panose="02020603050405020304" pitchFamily="18" charset="0"/>
              <a:cs typeface="Times New Roman" panose="02020603050405020304" pitchFamily="18" charset="0"/>
            </a:endParaRPr>
          </a:p>
          <a:p>
            <a:pPr marL="0" indent="0">
              <a:buNone/>
            </a:pPr>
            <a:endParaRPr lang="en-US" sz="4400" b="1" i="1" u="sng" dirty="0">
              <a:latin typeface="Times New Roman" panose="02020603050405020304" pitchFamily="18" charset="0"/>
              <a:cs typeface="Times New Roman" panose="02020603050405020304" pitchFamily="18" charset="0"/>
            </a:endParaRPr>
          </a:p>
          <a:p>
            <a:pPr marL="0" indent="0">
              <a:buNone/>
            </a:pPr>
            <a:endParaRPr lang="en-US" sz="4400" b="1" i="1" u="sng"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dirty="0"/>
          </a:p>
        </p:txBody>
      </p:sp>
      <p:pic>
        <p:nvPicPr>
          <p:cNvPr id="4" name="Picture 3" descr="Valtubo per Chianciano Il blog dei Chiancianesi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6935" y="1402671"/>
            <a:ext cx="2294395" cy="1993221"/>
          </a:xfrm>
          <a:prstGeom prst="rect">
            <a:avLst/>
          </a:prstGeom>
          <a:solidFill>
            <a:srgbClr val="7030A0"/>
          </a:solidFill>
          <a:ln w="76200">
            <a:solidFill>
              <a:srgbClr val="7030A0"/>
            </a:solidFill>
          </a:ln>
          <a:scene3d>
            <a:camera prst="perspectiveContrastingLeftFacing"/>
            <a:lightRig rig="threePt" dir="t"/>
          </a:scene3d>
        </p:spPr>
      </p:pic>
    </p:spTree>
    <p:extLst>
      <p:ext uri="{BB962C8B-B14F-4D97-AF65-F5344CB8AC3E}">
        <p14:creationId xmlns:p14="http://schemas.microsoft.com/office/powerpoint/2010/main" val="604240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5400" b="1" dirty="0">
                <a:solidFill>
                  <a:srgbClr val="7030A0"/>
                </a:solidFill>
                <a:latin typeface="Times New Roman" panose="02020603050405020304" pitchFamily="18" charset="0"/>
                <a:cs typeface="Times New Roman" panose="02020603050405020304" pitchFamily="18" charset="0"/>
              </a:rPr>
              <a:t>What: What is the </a:t>
            </a:r>
            <a:r>
              <a:rPr lang="en-US" sz="5400" b="1" dirty="0" smtClean="0">
                <a:solidFill>
                  <a:srgbClr val="7030A0"/>
                </a:solidFill>
                <a:latin typeface="Times New Roman" panose="02020603050405020304" pitchFamily="18" charset="0"/>
                <a:cs typeface="Times New Roman" panose="02020603050405020304" pitchFamily="18" charset="0"/>
              </a:rPr>
              <a:t>ICP?</a:t>
            </a:r>
            <a:endParaRPr lang="en-US" sz="5400" dirty="0"/>
          </a:p>
        </p:txBody>
      </p:sp>
      <p:sp>
        <p:nvSpPr>
          <p:cNvPr id="3" name="Content Placeholder 2"/>
          <p:cNvSpPr>
            <a:spLocks noGrp="1"/>
          </p:cNvSpPr>
          <p:nvPr>
            <p:ph idx="1"/>
          </p:nvPr>
        </p:nvSpPr>
        <p:spPr>
          <a:xfrm>
            <a:off x="677334" y="1930401"/>
            <a:ext cx="8596668" cy="4725580"/>
          </a:xfrm>
        </p:spPr>
        <p:txBody>
          <a:bodyPr>
            <a:normAutofit/>
          </a:bodyPr>
          <a:lstStyle/>
          <a:p>
            <a:pPr marL="0" indent="0">
              <a:buNone/>
            </a:pPr>
            <a:endParaRPr lang="en-US" altLang="en-US" sz="2400" dirty="0" smtClean="0">
              <a:latin typeface="Times New Roman" panose="02020603050405020304" pitchFamily="18" charset="0"/>
              <a:cs typeface="Times New Roman" panose="02020603050405020304" pitchFamily="18" charset="0"/>
            </a:endParaRPr>
          </a:p>
          <a:p>
            <a:r>
              <a:rPr lang="en-US" altLang="en-US" sz="2400" dirty="0" smtClean="0">
                <a:latin typeface="Times New Roman" panose="02020603050405020304" pitchFamily="18" charset="0"/>
                <a:cs typeface="Times New Roman" panose="02020603050405020304" pitchFamily="18" charset="0"/>
              </a:rPr>
              <a:t>Informed </a:t>
            </a:r>
            <a:r>
              <a:rPr lang="en-US" altLang="en-US" sz="2400" dirty="0">
                <a:latin typeface="Times New Roman" panose="02020603050405020304" pitchFamily="18" charset="0"/>
                <a:cs typeface="Times New Roman" panose="02020603050405020304" pitchFamily="18" charset="0"/>
              </a:rPr>
              <a:t>consent does not end with the signing of a </a:t>
            </a:r>
            <a:r>
              <a:rPr lang="en-US" altLang="en-US" sz="2400" dirty="0" smtClean="0">
                <a:latin typeface="Times New Roman" panose="02020603050405020304" pitchFamily="18" charset="0"/>
                <a:cs typeface="Times New Roman" panose="02020603050405020304" pitchFamily="18" charset="0"/>
              </a:rPr>
              <a:t>document</a:t>
            </a:r>
          </a:p>
          <a:p>
            <a:r>
              <a:rPr lang="en-US" altLang="en-US" sz="2400" dirty="0" smtClean="0">
                <a:latin typeface="Times New Roman" panose="02020603050405020304" pitchFamily="18" charset="0"/>
                <a:cs typeface="Times New Roman" panose="02020603050405020304" pitchFamily="18" charset="0"/>
              </a:rPr>
              <a:t>At each subsequent study visit, the following should occur and be documented:</a:t>
            </a:r>
            <a:endParaRPr lang="en-US" altLang="en-US" sz="2400" dirty="0">
              <a:latin typeface="Times New Roman" panose="02020603050405020304" pitchFamily="18" charset="0"/>
              <a:cs typeface="Times New Roman" panose="02020603050405020304" pitchFamily="18" charset="0"/>
            </a:endParaRPr>
          </a:p>
          <a:p>
            <a:pPr lvl="1">
              <a:buFontTx/>
              <a:buChar char="•"/>
            </a:pPr>
            <a:r>
              <a:rPr lang="en-US" altLang="en-US" sz="2400" dirty="0" smtClean="0">
                <a:latin typeface="Times New Roman" panose="02020603050405020304" pitchFamily="18" charset="0"/>
                <a:cs typeface="Times New Roman" panose="02020603050405020304" pitchFamily="18" charset="0"/>
              </a:rPr>
              <a:t>Assessment that the subject understands what</a:t>
            </a:r>
            <a:r>
              <a:rPr lang="en-US" altLang="en-US" sz="2400" dirty="0">
                <a:latin typeface="Times New Roman" panose="02020603050405020304" pitchFamily="18" charset="0"/>
                <a:cs typeface="Times New Roman" panose="02020603050405020304" pitchFamily="18" charset="0"/>
              </a:rPr>
              <a:t> </a:t>
            </a:r>
            <a:r>
              <a:rPr lang="en-US" altLang="en-US" sz="2400" dirty="0" smtClean="0">
                <a:latin typeface="Times New Roman" panose="02020603050405020304" pitchFamily="18" charset="0"/>
                <a:cs typeface="Times New Roman" panose="02020603050405020304" pitchFamily="18" charset="0"/>
              </a:rPr>
              <a:t>is </a:t>
            </a:r>
            <a:r>
              <a:rPr lang="en-US" altLang="en-US" sz="2400" dirty="0">
                <a:latin typeface="Times New Roman" panose="02020603050405020304" pitchFamily="18" charset="0"/>
                <a:cs typeface="Times New Roman" panose="02020603050405020304" pitchFamily="18" charset="0"/>
              </a:rPr>
              <a:t>being asked of </a:t>
            </a:r>
            <a:r>
              <a:rPr lang="en-US" altLang="en-US" sz="2400" dirty="0" smtClean="0">
                <a:latin typeface="Times New Roman" panose="02020603050405020304" pitchFamily="18" charset="0"/>
                <a:cs typeface="Times New Roman" panose="02020603050405020304" pitchFamily="18" charset="0"/>
              </a:rPr>
              <a:t>him/her for the subsequent visit</a:t>
            </a:r>
            <a:endParaRPr lang="en-US" altLang="en-US" sz="2400" dirty="0">
              <a:latin typeface="Times New Roman" panose="02020603050405020304" pitchFamily="18" charset="0"/>
              <a:cs typeface="Times New Roman" panose="02020603050405020304" pitchFamily="18" charset="0"/>
            </a:endParaRPr>
          </a:p>
          <a:p>
            <a:pPr lvl="1">
              <a:buFontTx/>
              <a:buChar char="•"/>
            </a:pPr>
            <a:r>
              <a:rPr lang="en-US" altLang="en-US" sz="2400" dirty="0" smtClean="0">
                <a:latin typeface="Times New Roman" panose="02020603050405020304" pitchFamily="18" charset="0"/>
                <a:cs typeface="Times New Roman" panose="02020603050405020304" pitchFamily="18" charset="0"/>
              </a:rPr>
              <a:t>The subject has </a:t>
            </a:r>
            <a:r>
              <a:rPr lang="en-US" altLang="en-US" sz="2400" dirty="0">
                <a:latin typeface="Times New Roman" panose="02020603050405020304" pitchFamily="18" charset="0"/>
                <a:cs typeface="Times New Roman" panose="02020603050405020304" pitchFamily="18" charset="0"/>
              </a:rPr>
              <a:t>an opportunity to ask </a:t>
            </a:r>
            <a:r>
              <a:rPr lang="en-US" altLang="en-US" sz="2400" dirty="0" smtClean="0">
                <a:latin typeface="Times New Roman" panose="02020603050405020304" pitchFamily="18" charset="0"/>
                <a:cs typeface="Times New Roman" panose="02020603050405020304" pitchFamily="18" charset="0"/>
              </a:rPr>
              <a:t>questions and they are answered to their satisfaction</a:t>
            </a:r>
            <a:endParaRPr lang="en-US" altLang="en-US" sz="2400" dirty="0">
              <a:latin typeface="Times New Roman" panose="02020603050405020304" pitchFamily="18" charset="0"/>
              <a:cs typeface="Times New Roman" panose="02020603050405020304" pitchFamily="18" charset="0"/>
            </a:endParaRPr>
          </a:p>
          <a:p>
            <a:pPr lvl="1">
              <a:buFontTx/>
              <a:buChar char="•"/>
            </a:pPr>
            <a:r>
              <a:rPr lang="en-US" altLang="en-US" sz="2400" dirty="0" smtClean="0">
                <a:latin typeface="Times New Roman" panose="02020603050405020304" pitchFamily="18" charset="0"/>
                <a:cs typeface="Times New Roman" panose="02020603050405020304" pitchFamily="18" charset="0"/>
              </a:rPr>
              <a:t>The subject truly </a:t>
            </a:r>
            <a:r>
              <a:rPr lang="en-US" altLang="en-US" sz="2400" dirty="0">
                <a:latin typeface="Times New Roman" panose="02020603050405020304" pitchFamily="18" charset="0"/>
                <a:cs typeface="Times New Roman" panose="02020603050405020304" pitchFamily="18" charset="0"/>
              </a:rPr>
              <a:t>wants to </a:t>
            </a:r>
            <a:r>
              <a:rPr lang="en-US" altLang="en-US" sz="2400" dirty="0" smtClean="0">
                <a:latin typeface="Times New Roman" panose="02020603050405020304" pitchFamily="18" charset="0"/>
                <a:cs typeface="Times New Roman" panose="02020603050405020304" pitchFamily="18" charset="0"/>
              </a:rPr>
              <a:t>continue participation </a:t>
            </a:r>
            <a:r>
              <a:rPr lang="en-US" altLang="en-US" sz="2400" dirty="0">
                <a:latin typeface="Times New Roman" panose="02020603050405020304" pitchFamily="18" charset="0"/>
                <a:cs typeface="Times New Roman" panose="02020603050405020304" pitchFamily="18" charset="0"/>
              </a:rPr>
              <a:t>in the </a:t>
            </a:r>
            <a:r>
              <a:rPr lang="en-US" altLang="en-US" sz="2400" dirty="0" smtClean="0">
                <a:latin typeface="Times New Roman" panose="02020603050405020304" pitchFamily="18" charset="0"/>
                <a:cs typeface="Times New Roman" panose="02020603050405020304" pitchFamily="18" charset="0"/>
              </a:rPr>
              <a:t>study</a:t>
            </a:r>
            <a:endParaRPr lang="en-US" altLang="en-US" sz="2400" dirty="0">
              <a:latin typeface="Times New Roman" panose="02020603050405020304" pitchFamily="18" charset="0"/>
              <a:cs typeface="Times New Roman" panose="02020603050405020304" pitchFamily="18" charset="0"/>
            </a:endParaRPr>
          </a:p>
          <a:p>
            <a:endParaRPr lang="en-US" sz="2400" dirty="0"/>
          </a:p>
        </p:txBody>
      </p:sp>
      <p:pic>
        <p:nvPicPr>
          <p:cNvPr id="4" name="Picture 3" descr="Módulo 2. Políticas de Salud en los Sistemas Sanitario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4002" y="1629935"/>
            <a:ext cx="2490893" cy="2584182"/>
          </a:xfrm>
          <a:prstGeom prst="rect">
            <a:avLst/>
          </a:prstGeom>
          <a:solidFill>
            <a:srgbClr val="7030A0"/>
          </a:solidFill>
          <a:ln w="76200">
            <a:solidFill>
              <a:srgbClr val="7030A0"/>
            </a:solidFill>
          </a:ln>
          <a:effectLst>
            <a:softEdge rad="635000"/>
          </a:effectLst>
          <a:scene3d>
            <a:camera prst="orthographicFront"/>
            <a:lightRig rig="threePt" dir="t"/>
          </a:scene3d>
          <a:sp3d>
            <a:bevelT w="114300" prst="artDeco"/>
          </a:sp3d>
        </p:spPr>
      </p:pic>
    </p:spTree>
    <p:extLst>
      <p:ext uri="{BB962C8B-B14F-4D97-AF65-F5344CB8AC3E}">
        <p14:creationId xmlns:p14="http://schemas.microsoft.com/office/powerpoint/2010/main" val="21120480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61257"/>
            <a:ext cx="8596668" cy="1899332"/>
          </a:xfrm>
        </p:spPr>
        <p:txBody>
          <a:bodyPr>
            <a:normAutofit/>
          </a:bodyPr>
          <a:lstStyle/>
          <a:p>
            <a:pPr algn="ctr"/>
            <a:r>
              <a:rPr lang="en-US" sz="5400" b="1" dirty="0">
                <a:solidFill>
                  <a:srgbClr val="7030A0"/>
                </a:solidFill>
                <a:latin typeface="Times New Roman" panose="02020603050405020304" pitchFamily="18" charset="0"/>
                <a:cs typeface="Times New Roman" panose="02020603050405020304" pitchFamily="18" charset="0"/>
              </a:rPr>
              <a:t>Why: Why is the ICP Necessary?</a:t>
            </a:r>
          </a:p>
        </p:txBody>
      </p:sp>
      <p:sp>
        <p:nvSpPr>
          <p:cNvPr id="3" name="Content Placeholder 2"/>
          <p:cNvSpPr>
            <a:spLocks noGrp="1"/>
          </p:cNvSpPr>
          <p:nvPr>
            <p:ph idx="1"/>
          </p:nvPr>
        </p:nvSpPr>
        <p:spPr>
          <a:xfrm>
            <a:off x="677334" y="2160589"/>
            <a:ext cx="8596668" cy="4506541"/>
          </a:xfrm>
        </p:spPr>
        <p:txBody>
          <a:bodyPr>
            <a:normAutofit/>
          </a:bodyPr>
          <a:lstStyle/>
          <a:p>
            <a:r>
              <a:rPr lang="en-US" sz="2400" dirty="0">
                <a:latin typeface="Times New Roman" panose="02020603050405020304" pitchFamily="18" charset="0"/>
                <a:cs typeface="Times New Roman" panose="02020603050405020304" pitchFamily="18" charset="0"/>
              </a:rPr>
              <a:t>Ethical requirement </a:t>
            </a:r>
          </a:p>
          <a:p>
            <a:pPr marL="0" indent="0">
              <a:buNone/>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Ensures the subject is fully and accurately informed</a:t>
            </a:r>
          </a:p>
          <a:p>
            <a:pPr marL="0" indent="0">
              <a:buNone/>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Demonstrates comprehension of the information</a:t>
            </a:r>
          </a:p>
          <a:p>
            <a:pPr marL="0" indent="0">
              <a:buNone/>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Authenticates decision is voluntary </a:t>
            </a:r>
          </a:p>
          <a:p>
            <a:pPr marL="0" indent="0">
              <a:buNone/>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Protect the rights, safety and well-being of subjects</a:t>
            </a:r>
          </a:p>
          <a:p>
            <a:endParaRPr lang="en-US" dirty="0"/>
          </a:p>
        </p:txBody>
      </p:sp>
      <p:pic>
        <p:nvPicPr>
          <p:cNvPr id="4" name="Picture 3" descr="professional ethics – Tame Your Asset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3080" y="3279890"/>
            <a:ext cx="2464829" cy="1848622"/>
          </a:xfrm>
          <a:prstGeom prst="rect">
            <a:avLst/>
          </a:prstGeom>
          <a:solidFill>
            <a:srgbClr val="7030A0"/>
          </a:solidFill>
          <a:ln w="76200">
            <a:solidFill>
              <a:srgbClr val="7030A0"/>
            </a:solidFill>
          </a:ln>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85938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09862"/>
            <a:ext cx="8596668" cy="1720538"/>
          </a:xfrm>
        </p:spPr>
        <p:txBody>
          <a:bodyPr>
            <a:noAutofit/>
          </a:bodyPr>
          <a:lstStyle/>
          <a:p>
            <a:pPr algn="ctr"/>
            <a:r>
              <a:rPr lang="en-US" sz="5400" b="1" dirty="0">
                <a:solidFill>
                  <a:srgbClr val="7030A0"/>
                </a:solidFill>
                <a:latin typeface="Times New Roman" panose="02020603050405020304" pitchFamily="18" charset="0"/>
                <a:cs typeface="Times New Roman" panose="02020603050405020304" pitchFamily="18" charset="0"/>
              </a:rPr>
              <a:t>Why: Why is the ICP Necessary? </a:t>
            </a:r>
          </a:p>
        </p:txBody>
      </p:sp>
      <p:sp>
        <p:nvSpPr>
          <p:cNvPr id="3" name="Content Placeholder 2"/>
          <p:cNvSpPr>
            <a:spLocks noGrp="1"/>
          </p:cNvSpPr>
          <p:nvPr>
            <p:ph idx="1"/>
          </p:nvPr>
        </p:nvSpPr>
        <p:spPr>
          <a:xfrm>
            <a:off x="677334" y="4398999"/>
            <a:ext cx="8596668" cy="2099455"/>
          </a:xfrm>
        </p:spPr>
        <p:txBody>
          <a:bodyPr>
            <a:normAutofit/>
          </a:bodyPr>
          <a:lstStyle/>
          <a:p>
            <a:r>
              <a:rPr lang="en-US" sz="2400" dirty="0">
                <a:solidFill>
                  <a:schemeClr val="tx1"/>
                </a:solidFill>
                <a:latin typeface="Times New Roman" panose="02020603050405020304" pitchFamily="18" charset="0"/>
                <a:cs typeface="Times New Roman" panose="02020603050405020304" pitchFamily="18" charset="0"/>
              </a:rPr>
              <a:t>Respect for persons</a:t>
            </a:r>
          </a:p>
          <a:p>
            <a:r>
              <a:rPr lang="en-US" sz="2400" dirty="0" smtClean="0">
                <a:solidFill>
                  <a:schemeClr val="tx1"/>
                </a:solidFill>
                <a:latin typeface="Times New Roman" panose="02020603050405020304" pitchFamily="18" charset="0"/>
                <a:cs typeface="Times New Roman" panose="02020603050405020304" pitchFamily="18" charset="0"/>
              </a:rPr>
              <a:t>Justice</a:t>
            </a:r>
          </a:p>
          <a:p>
            <a:r>
              <a:rPr lang="en-US" sz="2400" dirty="0" smtClean="0">
                <a:solidFill>
                  <a:schemeClr val="tx1"/>
                </a:solidFill>
                <a:latin typeface="Times New Roman" panose="02020603050405020304" pitchFamily="18" charset="0"/>
                <a:cs typeface="Times New Roman" panose="02020603050405020304" pitchFamily="18" charset="0"/>
              </a:rPr>
              <a:t>Beneficence</a:t>
            </a:r>
            <a:endParaRPr lang="en-US" sz="2400" dirty="0">
              <a:solidFill>
                <a:schemeClr val="tx1"/>
              </a:solidFill>
              <a:latin typeface="Times New Roman" panose="02020603050405020304" pitchFamily="18" charset="0"/>
              <a:cs typeface="Times New Roman" panose="02020603050405020304" pitchFamily="18" charset="0"/>
            </a:endParaRPr>
          </a:p>
          <a:p>
            <a:r>
              <a:rPr lang="en-US" sz="2400" dirty="0">
                <a:solidFill>
                  <a:schemeClr val="tx1"/>
                </a:solidFill>
                <a:latin typeface="Times New Roman" panose="02020603050405020304" pitchFamily="18" charset="0"/>
                <a:cs typeface="Times New Roman" panose="02020603050405020304" pitchFamily="18" charset="0"/>
              </a:rPr>
              <a:t>Autonomy</a:t>
            </a:r>
          </a:p>
          <a:p>
            <a:pPr marL="0" indent="0">
              <a:buNone/>
            </a:pPr>
            <a:endParaRPr lang="en-US" sz="2400" dirty="0">
              <a:solidFill>
                <a:schemeClr val="tx1"/>
              </a:solidFill>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74171" y="2848303"/>
            <a:ext cx="11482210" cy="830997"/>
          </a:xfrm>
          <a:prstGeom prst="rect">
            <a:avLst/>
          </a:prstGeom>
          <a:noFill/>
        </p:spPr>
        <p:txBody>
          <a:bodyPr wrap="square" rtlCol="0">
            <a:spAutoFit/>
          </a:bodyPr>
          <a:lstStyle/>
          <a:p>
            <a:pPr algn="ctr"/>
            <a:endParaRPr lang="en-US" sz="2400" b="1" dirty="0" smtClean="0">
              <a:solidFill>
                <a:srgbClr val="7030A0"/>
              </a:solidFill>
            </a:endParaRPr>
          </a:p>
          <a:p>
            <a:pPr algn="ctr"/>
            <a:r>
              <a:rPr lang="en-US" sz="2400" b="1" dirty="0" smtClean="0">
                <a:solidFill>
                  <a:srgbClr val="7030A0"/>
                </a:solidFill>
              </a:rPr>
              <a:t>Primary </a:t>
            </a:r>
            <a:r>
              <a:rPr lang="en-US" sz="2400" b="1" dirty="0">
                <a:solidFill>
                  <a:srgbClr val="7030A0"/>
                </a:solidFill>
              </a:rPr>
              <a:t>concern of researchers should be the safety of the research subjects</a:t>
            </a:r>
          </a:p>
        </p:txBody>
      </p:sp>
      <p:sp>
        <p:nvSpPr>
          <p:cNvPr id="4" name="TextBox 3">
            <a:extLst>
              <a:ext uri="{FF2B5EF4-FFF2-40B4-BE49-F238E27FC236}">
                <a16:creationId xmlns:a16="http://schemas.microsoft.com/office/drawing/2014/main" id="{3FAB5C4A-5476-1B4F-A033-49C357FB0689}"/>
              </a:ext>
            </a:extLst>
          </p:cNvPr>
          <p:cNvSpPr txBox="1"/>
          <p:nvPr/>
        </p:nvSpPr>
        <p:spPr>
          <a:xfrm>
            <a:off x="1287261" y="2188564"/>
            <a:ext cx="7501631" cy="707886"/>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To Protect the Subject’s Rights</a:t>
            </a:r>
            <a:endParaRPr lang="en-US" sz="4000" dirty="0"/>
          </a:p>
        </p:txBody>
      </p:sp>
      <p:pic>
        <p:nvPicPr>
          <p:cNvPr id="6" name="Picture 5" descr="HOUSE BILL 5595/AN ORGANIC ACT CREATING THE AUTONOMOU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8892" y="3814353"/>
            <a:ext cx="1651246" cy="1651246"/>
          </a:xfrm>
          <a:prstGeom prst="rect">
            <a:avLst/>
          </a:prstGeom>
          <a:ln w="76200">
            <a:solidFill>
              <a:srgbClr val="7030A0"/>
            </a:solidFill>
          </a:ln>
        </p:spPr>
      </p:pic>
      <p:pic>
        <p:nvPicPr>
          <p:cNvPr id="7" name="Picture 6" descr="K is for Kindergart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6408" y="536234"/>
            <a:ext cx="1407888" cy="1853118"/>
          </a:xfrm>
          <a:prstGeom prst="rect">
            <a:avLst/>
          </a:prstGeom>
          <a:ln w="76200">
            <a:solidFill>
              <a:srgbClr val="7030A0"/>
            </a:solidFill>
          </a:ln>
        </p:spPr>
      </p:pic>
      <p:pic>
        <p:nvPicPr>
          <p:cNvPr id="8" name="Picture 7" descr="An Introduction to Ethics for Paramedics - Prehospital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6359" y="4837339"/>
            <a:ext cx="1969812" cy="1298056"/>
          </a:xfrm>
          <a:prstGeom prst="rect">
            <a:avLst/>
          </a:prstGeom>
          <a:ln w="76200">
            <a:solidFill>
              <a:srgbClr val="7030A0"/>
            </a:solidFill>
          </a:ln>
        </p:spPr>
      </p:pic>
    </p:spTree>
    <p:extLst>
      <p:ext uri="{BB962C8B-B14F-4D97-AF65-F5344CB8AC3E}">
        <p14:creationId xmlns:p14="http://schemas.microsoft.com/office/powerpoint/2010/main" val="442936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2543</TotalTime>
  <Words>1916</Words>
  <Application>Microsoft Office PowerPoint</Application>
  <PresentationFormat>Widescreen</PresentationFormat>
  <Paragraphs>300</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Times New Roman</vt:lpstr>
      <vt:lpstr>Trebuchet MS</vt:lpstr>
      <vt:lpstr>Wingdings 3</vt:lpstr>
      <vt:lpstr>Facet</vt:lpstr>
      <vt:lpstr>Informed Consent Process (ICP):</vt:lpstr>
      <vt:lpstr>Disclaimer</vt:lpstr>
      <vt:lpstr>Objectives</vt:lpstr>
      <vt:lpstr>Regulations/Guidance</vt:lpstr>
      <vt:lpstr>What: What is Involved in the ICP?</vt:lpstr>
      <vt:lpstr>What: What is the ICP?</vt:lpstr>
      <vt:lpstr>What: What is the ICP?</vt:lpstr>
      <vt:lpstr>Why: Why is the ICP Necessary?</vt:lpstr>
      <vt:lpstr>Why: Why is the ICP Necessary? </vt:lpstr>
      <vt:lpstr>Why: Respect for Persons</vt:lpstr>
      <vt:lpstr>Why: Justice </vt:lpstr>
      <vt:lpstr>Why: Beneficence </vt:lpstr>
      <vt:lpstr>Why: Autonomy</vt:lpstr>
      <vt:lpstr>Who: Who can obtain the IC?</vt:lpstr>
      <vt:lpstr>When: When Should  the ICP be Conducted?</vt:lpstr>
      <vt:lpstr>Where: Where should the  ICP be Conducted?</vt:lpstr>
      <vt:lpstr>How: How to Conduct  the ICP?</vt:lpstr>
      <vt:lpstr>How: How to Conduct  the initial ICP?</vt:lpstr>
      <vt:lpstr>How: How to Conduct  the ICP?</vt:lpstr>
      <vt:lpstr>How: How to Conduct  the ICP?</vt:lpstr>
      <vt:lpstr>How: How to Conduct  the ICP?</vt:lpstr>
      <vt:lpstr>What: What Will be Discussed During the ICP?</vt:lpstr>
      <vt:lpstr>What: What Will be Discussed During the ICP?</vt:lpstr>
      <vt:lpstr>What: What Responsibilities Do We Have as Researchers?</vt:lpstr>
      <vt:lpstr>What: What Are Some  Barriers to Conducting the ICP?</vt:lpstr>
      <vt:lpstr>What: What Is Needed After Obtaining Consent?</vt:lpstr>
      <vt:lpstr>What: What to Document  regarding the ICP?</vt:lpstr>
      <vt:lpstr>What: What Are Some Audit Findings Associated with the ICP?</vt:lpstr>
      <vt:lpstr>What: What Are Some Audit Findings Associated with the ICP?</vt:lpstr>
      <vt:lpstr>What: What Needs to be Performed to Correct Errors?</vt:lpstr>
      <vt:lpstr>What: What Should You Do To Avoid Mistakes?</vt:lpstr>
      <vt:lpstr>What: What To Do If Mistakes/Errors Occur?</vt:lpstr>
      <vt:lpstr>Summary-Doing IT 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 Derita</dc:creator>
  <cp:lastModifiedBy>Bran, Derita</cp:lastModifiedBy>
  <cp:revision>226</cp:revision>
  <cp:lastPrinted>2018-12-13T15:18:05Z</cp:lastPrinted>
  <dcterms:created xsi:type="dcterms:W3CDTF">2018-11-16T19:23:45Z</dcterms:created>
  <dcterms:modified xsi:type="dcterms:W3CDTF">2018-12-13T19:25:24Z</dcterms:modified>
</cp:coreProperties>
</file>